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317" r:id="rId3"/>
    <p:sldId id="261" r:id="rId4"/>
    <p:sldId id="318" r:id="rId5"/>
    <p:sldId id="281" r:id="rId6"/>
    <p:sldId id="283" r:id="rId7"/>
    <p:sldId id="298" r:id="rId8"/>
    <p:sldId id="307" r:id="rId9"/>
    <p:sldId id="308" r:id="rId10"/>
    <p:sldId id="309" r:id="rId11"/>
    <p:sldId id="310" r:id="rId12"/>
    <p:sldId id="311" r:id="rId13"/>
    <p:sldId id="313" r:id="rId14"/>
    <p:sldId id="314" r:id="rId15"/>
    <p:sldId id="306" r:id="rId16"/>
    <p:sldId id="294" r:id="rId17"/>
    <p:sldId id="319" r:id="rId18"/>
    <p:sldId id="296" r:id="rId19"/>
    <p:sldId id="297" r:id="rId20"/>
    <p:sldId id="293" r:id="rId21"/>
    <p:sldId id="300" r:id="rId22"/>
    <p:sldId id="301" r:id="rId23"/>
    <p:sldId id="302" r:id="rId24"/>
    <p:sldId id="303" r:id="rId25"/>
    <p:sldId id="304" r:id="rId26"/>
    <p:sldId id="305" r:id="rId27"/>
    <p:sldId id="282" r:id="rId28"/>
    <p:sldId id="264" r:id="rId29"/>
    <p:sldId id="279" r:id="rId30"/>
    <p:sldId id="295" r:id="rId31"/>
    <p:sldId id="289" r:id="rId32"/>
    <p:sldId id="321" r:id="rId33"/>
    <p:sldId id="322" r:id="rId34"/>
    <p:sldId id="320" r:id="rId35"/>
    <p:sldId id="325" r:id="rId36"/>
    <p:sldId id="324" r:id="rId37"/>
    <p:sldId id="266" r:id="rId38"/>
    <p:sldId id="323" r:id="rId39"/>
    <p:sldId id="267" r:id="rId40"/>
    <p:sldId id="275" r:id="rId41"/>
    <p:sldId id="268" r:id="rId42"/>
    <p:sldId id="271" r:id="rId43"/>
    <p:sldId id="269" r:id="rId44"/>
    <p:sldId id="270" r:id="rId45"/>
    <p:sldId id="284" r:id="rId46"/>
    <p:sldId id="286" r:id="rId47"/>
    <p:sldId id="265" r:id="rId48"/>
    <p:sldId id="272" r:id="rId49"/>
    <p:sldId id="274" r:id="rId50"/>
    <p:sldId id="326" r:id="rId51"/>
    <p:sldId id="290" r:id="rId52"/>
    <p:sldId id="28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43"/>
    <p:restoredTop sz="94646"/>
  </p:normalViewPr>
  <p:slideViewPr>
    <p:cSldViewPr snapToGrid="0" snapToObjects="1">
      <p:cViewPr varScale="1">
        <p:scale>
          <a:sx n="126" d="100"/>
          <a:sy n="126" d="100"/>
        </p:scale>
        <p:origin x="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14DAA-C793-BA4E-8962-4668AAF56E18}" type="datetimeFigureOut">
              <a:rPr lang="en-US" smtClean="0"/>
              <a:t>10/30/19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CD8A6-FE04-2943-8F33-83F4EEC6C812}" type="slidenum">
              <a:rPr lang="en-US" smtClean="0"/>
              <a:t>‹#›</a:t>
            </a:fld>
            <a:endParaRPr lang="en-US"/>
          </a:p>
        </p:txBody>
      </p:sp>
    </p:spTree>
    <p:extLst>
      <p:ext uri="{BB962C8B-B14F-4D97-AF65-F5344CB8AC3E}">
        <p14:creationId xmlns:p14="http://schemas.microsoft.com/office/powerpoint/2010/main" val="92268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5FFF8B-827C-1141-804D-824B0B4F0FCE}" type="datetimeFigureOut">
              <a:rPr lang="en-US" smtClean="0"/>
              <a:t>10/30/19</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t>Copyright © Vasu Dalal</a:t>
            </a:r>
          </a:p>
        </p:txBody>
      </p:sp>
      <p:sp>
        <p:nvSpPr>
          <p:cNvPr id="6" name="Slide Number Placeholder 5"/>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548324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A5FFF8B-827C-1141-804D-824B0B4F0FCE}" type="datetimeFigureOut">
              <a:rPr lang="en-US" smtClean="0"/>
              <a:t>10/30/19</a:t>
            </a:fld>
            <a:endParaRPr lang="en-US"/>
          </a:p>
        </p:txBody>
      </p:sp>
      <p:sp>
        <p:nvSpPr>
          <p:cNvPr id="5" name="Footer Placeholder 4"/>
          <p:cNvSpPr>
            <a:spLocks noGrp="1"/>
          </p:cNvSpPr>
          <p:nvPr>
            <p:ph type="ftr" sz="quarter" idx="11"/>
          </p:nvPr>
        </p:nvSpPr>
        <p:spPr/>
        <p:txBody>
          <a:bodyPr/>
          <a:lstStyle>
            <a:lvl1pPr>
              <a:defRPr sz="1200" b="0" i="0" baseline="0"/>
            </a:lvl1pPr>
          </a:lstStyle>
          <a:p>
            <a:r>
              <a:rPr lang="en-US" dirty="0" smtClean="0"/>
              <a:t>Copyright © Vasu Dalal</a:t>
            </a:r>
          </a:p>
        </p:txBody>
      </p:sp>
      <p:sp>
        <p:nvSpPr>
          <p:cNvPr id="6" name="Slide Number Placeholder 5"/>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185021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FFF8B-827C-1141-804D-824B0B4F0FCE}" type="datetimeFigureOut">
              <a:rPr lang="en-US" smtClean="0"/>
              <a:t>10/30/19</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t>Copyright © Vasu Dalal</a:t>
            </a:r>
          </a:p>
        </p:txBody>
      </p:sp>
      <p:sp>
        <p:nvSpPr>
          <p:cNvPr id="6" name="Slide Number Placeholder 5"/>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1017086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FFF8B-827C-1141-804D-824B0B4F0FCE}" type="datetimeFigureOut">
              <a:rPr lang="en-US" smtClean="0"/>
              <a:t>10/30/19</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t>Copyright © Vasu Dalal</a:t>
            </a:r>
          </a:p>
        </p:txBody>
      </p:sp>
      <p:sp>
        <p:nvSpPr>
          <p:cNvPr id="6" name="Slide Number Placeholder 5"/>
          <p:cNvSpPr>
            <a:spLocks noGrp="1"/>
          </p:cNvSpPr>
          <p:nvPr>
            <p:ph type="sldNum" sz="quarter" idx="12"/>
          </p:nvPr>
        </p:nvSpPr>
        <p:spPr/>
        <p:txBody>
          <a:bodyPr/>
          <a:lstStyle/>
          <a:p>
            <a:fld id="{D1AE4643-6BDC-A646-A2FE-4D12DB0B5E8B}" type="slidenum">
              <a:rPr lang="en-US" smtClean="0"/>
              <a:t>‹#›</a:t>
            </a:fld>
            <a:endParaRPr lang="en-US"/>
          </a:p>
        </p:txBody>
      </p:sp>
      <p:grpSp>
        <p:nvGrpSpPr>
          <p:cNvPr id="7" name="Group 6"/>
          <p:cNvGrpSpPr/>
          <p:nvPr userDrawn="1"/>
        </p:nvGrpSpPr>
        <p:grpSpPr>
          <a:xfrm>
            <a:off x="0" y="0"/>
            <a:ext cx="1045029" cy="1646238"/>
            <a:chOff x="9570979" y="1888397"/>
            <a:chExt cx="1618025" cy="2695489"/>
          </a:xfrm>
        </p:grpSpPr>
        <p:sp>
          <p:nvSpPr>
            <p:cNvPr id="8" name="Arc 7"/>
            <p:cNvSpPr/>
            <p:nvPr/>
          </p:nvSpPr>
          <p:spPr>
            <a:xfrm rot="20688790" flipH="1">
              <a:off x="10324839" y="275280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p:cNvGrpSpPr/>
            <p:nvPr/>
          </p:nvGrpSpPr>
          <p:grpSpPr>
            <a:xfrm>
              <a:off x="9570979" y="1888397"/>
              <a:ext cx="1618025" cy="2695489"/>
              <a:chOff x="9570979" y="1888397"/>
              <a:chExt cx="1618025" cy="2695489"/>
            </a:xfrm>
          </p:grpSpPr>
          <p:sp>
            <p:nvSpPr>
              <p:cNvPr id="10" name="Arc 9"/>
              <p:cNvSpPr/>
              <p:nvPr/>
            </p:nvSpPr>
            <p:spPr>
              <a:xfrm>
                <a:off x="9840125" y="1888397"/>
                <a:ext cx="726850" cy="774995"/>
              </a:xfrm>
              <a:prstGeom prst="arc">
                <a:avLst/>
              </a:prstGeom>
              <a:noFill/>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20688790" flipH="1">
                <a:off x="10180400" y="280629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20688790" flipH="1">
                <a:off x="10241896" y="2781815"/>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p:nvSpPr>
            <p:spPr>
              <a:xfrm rot="20688790" flipH="1">
                <a:off x="10303392" y="2767579"/>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ounded Rectangle 13"/>
              <p:cNvSpPr/>
              <p:nvPr/>
            </p:nvSpPr>
            <p:spPr>
              <a:xfrm>
                <a:off x="9910922" y="2242747"/>
                <a:ext cx="1278082" cy="571923"/>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076757" y="2304867"/>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698924" y="2290490"/>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570979" y="3100511"/>
                <a:ext cx="1407791" cy="1229519"/>
              </a:xfrm>
              <a:prstGeom prst="roundRect">
                <a:avLst/>
              </a:prstGeom>
              <a:solidFill>
                <a:schemeClr val="tx1">
                  <a:lumMod val="75000"/>
                  <a:lumOff val="2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10449103" y="3223198"/>
                <a:ext cx="421521" cy="393772"/>
              </a:xfrm>
              <a:prstGeom prst="arc">
                <a:avLst>
                  <a:gd name="adj1" fmla="val 10656221"/>
                  <a:gd name="adj2" fmla="val 0"/>
                </a:avLst>
              </a:prstGeom>
              <a:solidFill>
                <a:schemeClr val="bg1">
                  <a:lumMod val="95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p:cNvCxnSpPr/>
              <p:nvPr/>
            </p:nvCxnSpPr>
            <p:spPr>
              <a:xfrm flipV="1">
                <a:off x="10659864" y="3276596"/>
                <a:ext cx="110498" cy="1434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840125" y="3223198"/>
                <a:ext cx="143984" cy="876956"/>
              </a:xfrm>
              <a:prstGeom prst="rect">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vel 20"/>
              <p:cNvSpPr/>
              <p:nvPr/>
            </p:nvSpPr>
            <p:spPr>
              <a:xfrm>
                <a:off x="10089615" y="3551326"/>
                <a:ext cx="712217" cy="586572"/>
              </a:xfrm>
              <a:prstGeom prst="bevel">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nut 21"/>
              <p:cNvSpPr/>
              <p:nvPr/>
            </p:nvSpPr>
            <p:spPr>
              <a:xfrm>
                <a:off x="10117623" y="3276596"/>
                <a:ext cx="253939" cy="216159"/>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ounded Rectangle 22"/>
              <p:cNvSpPr/>
              <p:nvPr/>
            </p:nvSpPr>
            <p:spPr>
              <a:xfrm rot="1106003">
                <a:off x="9840125" y="4330030"/>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878193">
                <a:off x="10388636" y="4354616"/>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332564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5FFF8B-827C-1141-804D-824B0B4F0FCE}" type="datetimeFigureOut">
              <a:rPr lang="en-US" smtClean="0"/>
              <a:t>10/30/19</a:t>
            </a:fld>
            <a:endParaRPr lang="en-US"/>
          </a:p>
        </p:txBody>
      </p:sp>
      <p:sp>
        <p:nvSpPr>
          <p:cNvPr id="5" name="Footer Placeholder 4"/>
          <p:cNvSpPr>
            <a:spLocks noGrp="1"/>
          </p:cNvSpPr>
          <p:nvPr>
            <p:ph type="ftr" sz="quarter" idx="11"/>
          </p:nvPr>
        </p:nvSpPr>
        <p:spPr/>
        <p:txBody>
          <a:bodyPr/>
          <a:lstStyle>
            <a:lvl1pPr>
              <a:defRPr sz="1200"/>
            </a:lvl1pPr>
          </a:lstStyle>
          <a:p>
            <a:r>
              <a:rPr lang="en-US" dirty="0" smtClean="0"/>
              <a:t>Copyright © Vasu Dalal</a:t>
            </a:r>
          </a:p>
        </p:txBody>
      </p:sp>
      <p:sp>
        <p:nvSpPr>
          <p:cNvPr id="6" name="Slide Number Placeholder 5"/>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800091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5FFF8B-827C-1141-804D-824B0B4F0FCE}" type="datetimeFigureOut">
              <a:rPr lang="en-US" smtClean="0"/>
              <a:t>10/30/19</a:t>
            </a:fld>
            <a:endParaRPr lang="en-US"/>
          </a:p>
        </p:txBody>
      </p:sp>
      <p:sp>
        <p:nvSpPr>
          <p:cNvPr id="6" name="Footer Placeholder 5"/>
          <p:cNvSpPr>
            <a:spLocks noGrp="1"/>
          </p:cNvSpPr>
          <p:nvPr>
            <p:ph type="ftr" sz="quarter" idx="11"/>
          </p:nvPr>
        </p:nvSpPr>
        <p:spPr/>
        <p:txBody>
          <a:bodyPr/>
          <a:lstStyle>
            <a:lvl1pPr>
              <a:defRPr sz="1200"/>
            </a:lvl1pPr>
          </a:lstStyle>
          <a:p>
            <a:r>
              <a:rPr lang="en-US" dirty="0" smtClean="0"/>
              <a:t>Copyright © Vasu Dalal</a:t>
            </a:r>
          </a:p>
        </p:txBody>
      </p:sp>
      <p:sp>
        <p:nvSpPr>
          <p:cNvPr id="7" name="Slide Number Placeholder 6"/>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174069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5FFF8B-827C-1141-804D-824B0B4F0FCE}" type="datetimeFigureOut">
              <a:rPr lang="en-US" smtClean="0"/>
              <a:t>10/30/19</a:t>
            </a:fld>
            <a:endParaRPr lang="en-US"/>
          </a:p>
        </p:txBody>
      </p:sp>
      <p:sp>
        <p:nvSpPr>
          <p:cNvPr id="8" name="Footer Placeholder 7"/>
          <p:cNvSpPr>
            <a:spLocks noGrp="1"/>
          </p:cNvSpPr>
          <p:nvPr>
            <p:ph type="ftr" sz="quarter" idx="11"/>
          </p:nvPr>
        </p:nvSpPr>
        <p:spPr/>
        <p:txBody>
          <a:bodyPr/>
          <a:lstStyle>
            <a:lvl1pPr>
              <a:defRPr sz="1200"/>
            </a:lvl1pPr>
          </a:lstStyle>
          <a:p>
            <a:r>
              <a:rPr lang="en-US" dirty="0" smtClean="0"/>
              <a:t>Copyright © Vasu Dalal</a:t>
            </a:r>
          </a:p>
        </p:txBody>
      </p:sp>
      <p:sp>
        <p:nvSpPr>
          <p:cNvPr id="9" name="Slide Number Placeholder 8"/>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657292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5FFF8B-827C-1141-804D-824B0B4F0FCE}" type="datetimeFigureOut">
              <a:rPr lang="en-US" smtClean="0"/>
              <a:t>10/30/19</a:t>
            </a:fld>
            <a:endParaRPr lang="en-US"/>
          </a:p>
        </p:txBody>
      </p:sp>
      <p:sp>
        <p:nvSpPr>
          <p:cNvPr id="4" name="Footer Placeholder 3"/>
          <p:cNvSpPr>
            <a:spLocks noGrp="1"/>
          </p:cNvSpPr>
          <p:nvPr>
            <p:ph type="ftr" sz="quarter" idx="11"/>
          </p:nvPr>
        </p:nvSpPr>
        <p:spPr/>
        <p:txBody>
          <a:bodyPr/>
          <a:lstStyle>
            <a:lvl1pPr>
              <a:defRPr sz="1200"/>
            </a:lvl1pPr>
          </a:lstStyle>
          <a:p>
            <a:r>
              <a:rPr lang="en-US" dirty="0" smtClean="0"/>
              <a:t>Copyright © Vasu Dalal</a:t>
            </a:r>
          </a:p>
        </p:txBody>
      </p:sp>
      <p:sp>
        <p:nvSpPr>
          <p:cNvPr id="5" name="Slide Number Placeholder 4"/>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461200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5FFF8B-827C-1141-804D-824B0B4F0FCE}" type="datetimeFigureOut">
              <a:rPr lang="en-US" smtClean="0"/>
              <a:t>10/30/19</a:t>
            </a:fld>
            <a:endParaRPr lang="en-US"/>
          </a:p>
        </p:txBody>
      </p:sp>
      <p:sp>
        <p:nvSpPr>
          <p:cNvPr id="3" name="Footer Placeholder 2"/>
          <p:cNvSpPr>
            <a:spLocks noGrp="1"/>
          </p:cNvSpPr>
          <p:nvPr>
            <p:ph type="ftr" sz="quarter" idx="11"/>
          </p:nvPr>
        </p:nvSpPr>
        <p:spPr/>
        <p:txBody>
          <a:bodyPr/>
          <a:lstStyle>
            <a:lvl1pPr>
              <a:defRPr sz="1200"/>
            </a:lvl1pPr>
          </a:lstStyle>
          <a:p>
            <a:r>
              <a:rPr lang="en-US" dirty="0" smtClean="0"/>
              <a:t>Copyright © Vasu Dalal</a:t>
            </a:r>
          </a:p>
        </p:txBody>
      </p:sp>
      <p:sp>
        <p:nvSpPr>
          <p:cNvPr id="4" name="Slide Number Placeholder 3"/>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1136372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5FFF8B-827C-1141-804D-824B0B4F0FCE}" type="datetimeFigureOut">
              <a:rPr lang="en-US" smtClean="0"/>
              <a:t>10/30/19</a:t>
            </a:fld>
            <a:endParaRPr lang="en-US"/>
          </a:p>
        </p:txBody>
      </p:sp>
      <p:sp>
        <p:nvSpPr>
          <p:cNvPr id="6" name="Footer Placeholder 5"/>
          <p:cNvSpPr>
            <a:spLocks noGrp="1"/>
          </p:cNvSpPr>
          <p:nvPr>
            <p:ph type="ftr" sz="quarter" idx="11"/>
          </p:nvPr>
        </p:nvSpPr>
        <p:spPr/>
        <p:txBody>
          <a:bodyPr/>
          <a:lstStyle>
            <a:lvl1pPr>
              <a:defRPr sz="1200"/>
            </a:lvl1pPr>
          </a:lstStyle>
          <a:p>
            <a:r>
              <a:rPr lang="en-US" dirty="0" smtClean="0"/>
              <a:t>Copyright © Vasu Dalal</a:t>
            </a:r>
          </a:p>
        </p:txBody>
      </p:sp>
      <p:sp>
        <p:nvSpPr>
          <p:cNvPr id="7" name="Slide Number Placeholder 6"/>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1432635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5FFF8B-827C-1141-804D-824B0B4F0FCE}" type="datetimeFigureOut">
              <a:rPr lang="en-US" smtClean="0"/>
              <a:t>10/30/19</a:t>
            </a:fld>
            <a:endParaRPr lang="en-US"/>
          </a:p>
        </p:txBody>
      </p:sp>
      <p:sp>
        <p:nvSpPr>
          <p:cNvPr id="6" name="Footer Placeholder 5"/>
          <p:cNvSpPr>
            <a:spLocks noGrp="1"/>
          </p:cNvSpPr>
          <p:nvPr>
            <p:ph type="ftr" sz="quarter" idx="11"/>
          </p:nvPr>
        </p:nvSpPr>
        <p:spPr/>
        <p:txBody>
          <a:bodyPr/>
          <a:lstStyle>
            <a:lvl1pPr>
              <a:defRPr sz="1200"/>
            </a:lvl1pPr>
          </a:lstStyle>
          <a:p>
            <a:r>
              <a:rPr lang="en-US" dirty="0" smtClean="0"/>
              <a:t>Copyright © Vasu Dalal</a:t>
            </a:r>
          </a:p>
        </p:txBody>
      </p:sp>
      <p:sp>
        <p:nvSpPr>
          <p:cNvPr id="7" name="Slide Number Placeholder 6"/>
          <p:cNvSpPr>
            <a:spLocks noGrp="1"/>
          </p:cNvSpPr>
          <p:nvPr>
            <p:ph type="sldNum" sz="quarter" idx="12"/>
          </p:nvPr>
        </p:nvSpPr>
        <p:spPr/>
        <p:txBody>
          <a:bodyPr/>
          <a:lstStyle/>
          <a:p>
            <a:fld id="{D1AE4643-6BDC-A646-A2FE-4D12DB0B5E8B}" type="slidenum">
              <a:rPr lang="en-US" smtClean="0"/>
              <a:t>‹#›</a:t>
            </a:fld>
            <a:endParaRPr lang="en-US"/>
          </a:p>
        </p:txBody>
      </p:sp>
    </p:spTree>
    <p:extLst>
      <p:ext uri="{BB962C8B-B14F-4D97-AF65-F5344CB8AC3E}">
        <p14:creationId xmlns:p14="http://schemas.microsoft.com/office/powerpoint/2010/main" val="717173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FFF8B-827C-1141-804D-824B0B4F0FCE}" type="datetimeFigureOut">
              <a:rPr lang="en-US" smtClean="0"/>
              <a:t>10/30/19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Copyright © Vasu Dalal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AE4643-6BDC-A646-A2FE-4D12DB0B5E8B}" type="slidenum">
              <a:rPr lang="en-US" smtClean="0"/>
              <a:t>‹#›</a:t>
            </a:fld>
            <a:endParaRPr lang="en-US"/>
          </a:p>
        </p:txBody>
      </p:sp>
    </p:spTree>
    <p:extLst>
      <p:ext uri="{BB962C8B-B14F-4D97-AF65-F5344CB8AC3E}">
        <p14:creationId xmlns:p14="http://schemas.microsoft.com/office/powerpoint/2010/main" val="1679738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vdalal/lego-ev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ducation.lego.com/en-us/support/mindstorms-ev3/building-instructions#robot" TargetMode="Externa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https://education.lego.com/en-us/support/mindstorms-ev3/software-requirements" TargetMode="External"/><Relationship Id="rId6" Type="http://schemas.openxmlformats.org/officeDocument/2006/relationships/hyperlink" Target="https://chrome.google.com/webstore/detail/lego-mindstorms-education/jhnhfnolmcleankdkhfklakpchnccipg" TargetMode="External"/><Relationship Id="rId1" Type="http://schemas.openxmlformats.org/officeDocument/2006/relationships/slideLayout" Target="../slideLayouts/slideLayout2.xml"/><Relationship Id="rId2" Type="http://schemas.openxmlformats.org/officeDocument/2006/relationships/hyperlink" Target="NU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document/d/1ODXoy8ChpRAfU1ifJo9y75IHdOogI4xekYyTUXGOlkM/edi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vdalal/lego-ev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document/d/1ODXoy8ChpRAfU1ifJo9y75IHdOogI4xekYyTUXGOlkM/edi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0133" y="1109711"/>
            <a:ext cx="9144000" cy="2387600"/>
          </a:xfrm>
        </p:spPr>
        <p:txBody>
          <a:bodyPr/>
          <a:lstStyle/>
          <a:p>
            <a:r>
              <a:rPr lang="en-US" dirty="0" smtClean="0"/>
              <a:t>Introduction to Lego EV3</a:t>
            </a:r>
            <a:endParaRPr lang="en-US" dirty="0"/>
          </a:p>
        </p:txBody>
      </p:sp>
      <p:sp>
        <p:nvSpPr>
          <p:cNvPr id="3" name="Subtitle 2"/>
          <p:cNvSpPr>
            <a:spLocks noGrp="1"/>
          </p:cNvSpPr>
          <p:nvPr>
            <p:ph type="subTitle" idx="1"/>
          </p:nvPr>
        </p:nvSpPr>
        <p:spPr/>
        <p:txBody>
          <a:bodyPr>
            <a:normAutofit lnSpcReduction="10000"/>
          </a:bodyPr>
          <a:lstStyle/>
          <a:p>
            <a:r>
              <a:rPr lang="en-US" dirty="0" smtClean="0"/>
              <a:t>Summit Denali</a:t>
            </a:r>
          </a:p>
          <a:p>
            <a:endParaRPr lang="en-US" dirty="0"/>
          </a:p>
          <a:p>
            <a:r>
              <a:rPr lang="en-US" dirty="0" smtClean="0"/>
              <a:t>Vasu Dalal (</a:t>
            </a:r>
            <a:r>
              <a:rPr lang="en-US" dirty="0" err="1" smtClean="0"/>
              <a:t>vdalal@gmail.com</a:t>
            </a:r>
            <a:r>
              <a:rPr lang="en-US" smtClean="0"/>
              <a:t>)</a:t>
            </a:r>
            <a:endParaRPr lang="en-US" dirty="0" smtClean="0"/>
          </a:p>
          <a:p>
            <a:r>
              <a:rPr lang="en-US" dirty="0">
                <a:hlinkClick r:id="rId2"/>
              </a:rPr>
              <a:t>https://github.com/vdalal/lego-ev3</a:t>
            </a:r>
            <a:endParaRPr lang="en-US" dirty="0"/>
          </a:p>
        </p:txBody>
      </p:sp>
      <p:sp>
        <p:nvSpPr>
          <p:cNvPr id="4"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grpSp>
        <p:nvGrpSpPr>
          <p:cNvPr id="5" name="Group 4"/>
          <p:cNvGrpSpPr/>
          <p:nvPr/>
        </p:nvGrpSpPr>
        <p:grpSpPr>
          <a:xfrm>
            <a:off x="696726" y="821021"/>
            <a:ext cx="1071564" cy="510610"/>
            <a:chOff x="2171700" y="3167408"/>
            <a:chExt cx="1071564" cy="510610"/>
          </a:xfrm>
        </p:grpSpPr>
        <p:grpSp>
          <p:nvGrpSpPr>
            <p:cNvPr id="6" name="Group 5"/>
            <p:cNvGrpSpPr/>
            <p:nvPr/>
          </p:nvGrpSpPr>
          <p:grpSpPr>
            <a:xfrm>
              <a:off x="2245516" y="3544665"/>
              <a:ext cx="509591" cy="133353"/>
              <a:chOff x="2300288" y="4081460"/>
              <a:chExt cx="509591" cy="133353"/>
            </a:xfrm>
          </p:grpSpPr>
          <p:sp>
            <p:nvSpPr>
              <p:cNvPr id="15" name="Oval 1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245516" y="3167408"/>
              <a:ext cx="509591" cy="133353"/>
              <a:chOff x="2300288" y="4081460"/>
              <a:chExt cx="509591" cy="133353"/>
            </a:xfrm>
          </p:grpSpPr>
          <p:sp>
            <p:nvSpPr>
              <p:cNvPr id="13" name="Oval 1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 name="Straight Connector 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6908041">
            <a:off x="3909587" y="989408"/>
            <a:ext cx="1071564" cy="510610"/>
            <a:chOff x="2171700" y="3167408"/>
            <a:chExt cx="1071564" cy="510610"/>
          </a:xfrm>
        </p:grpSpPr>
        <p:grpSp>
          <p:nvGrpSpPr>
            <p:cNvPr id="42" name="Group 41"/>
            <p:cNvGrpSpPr/>
            <p:nvPr/>
          </p:nvGrpSpPr>
          <p:grpSpPr>
            <a:xfrm>
              <a:off x="2245516" y="3544665"/>
              <a:ext cx="509591" cy="133353"/>
              <a:chOff x="2300288" y="4081460"/>
              <a:chExt cx="509591" cy="133353"/>
            </a:xfrm>
          </p:grpSpPr>
          <p:sp>
            <p:nvSpPr>
              <p:cNvPr id="51" name="Oval 5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245516" y="3167408"/>
              <a:ext cx="509591" cy="133353"/>
              <a:chOff x="2300288" y="4081460"/>
              <a:chExt cx="509591" cy="133353"/>
            </a:xfrm>
          </p:grpSpPr>
          <p:sp>
            <p:nvSpPr>
              <p:cNvPr id="49" name="Oval 48"/>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46" name="Straight Connector 45"/>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rot="20750181">
            <a:off x="744351" y="3795968"/>
            <a:ext cx="1071564" cy="510610"/>
            <a:chOff x="2171700" y="3167408"/>
            <a:chExt cx="1071564" cy="510610"/>
          </a:xfrm>
        </p:grpSpPr>
        <p:grpSp>
          <p:nvGrpSpPr>
            <p:cNvPr id="54" name="Group 53"/>
            <p:cNvGrpSpPr/>
            <p:nvPr/>
          </p:nvGrpSpPr>
          <p:grpSpPr>
            <a:xfrm>
              <a:off x="2245516" y="3544665"/>
              <a:ext cx="509591" cy="133353"/>
              <a:chOff x="2300288" y="4081460"/>
              <a:chExt cx="509591" cy="133353"/>
            </a:xfrm>
          </p:grpSpPr>
          <p:sp>
            <p:nvSpPr>
              <p:cNvPr id="63" name="Oval 6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2245516" y="3167408"/>
              <a:ext cx="509591" cy="133353"/>
              <a:chOff x="2300288" y="4081460"/>
              <a:chExt cx="509591" cy="133353"/>
            </a:xfrm>
          </p:grpSpPr>
          <p:sp>
            <p:nvSpPr>
              <p:cNvPr id="61" name="Oval 6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ounded Rectangle 55"/>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8" name="Straight Connector 57"/>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rot="3413051">
            <a:off x="8391657" y="877058"/>
            <a:ext cx="1071564" cy="510610"/>
            <a:chOff x="2171700" y="3167408"/>
            <a:chExt cx="1071564" cy="510610"/>
          </a:xfrm>
        </p:grpSpPr>
        <p:grpSp>
          <p:nvGrpSpPr>
            <p:cNvPr id="66" name="Group 65"/>
            <p:cNvGrpSpPr/>
            <p:nvPr/>
          </p:nvGrpSpPr>
          <p:grpSpPr>
            <a:xfrm>
              <a:off x="2245516" y="3544665"/>
              <a:ext cx="509591" cy="133353"/>
              <a:chOff x="2300288" y="4081460"/>
              <a:chExt cx="509591" cy="133353"/>
            </a:xfrm>
          </p:grpSpPr>
          <p:sp>
            <p:nvSpPr>
              <p:cNvPr id="75" name="Oval 7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2245516" y="3167408"/>
              <a:ext cx="509591" cy="133353"/>
              <a:chOff x="2300288" y="4081460"/>
              <a:chExt cx="509591" cy="133353"/>
            </a:xfrm>
          </p:grpSpPr>
          <p:sp>
            <p:nvSpPr>
              <p:cNvPr id="73" name="Oval 7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ounded Rectangle 6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0" name="Straight Connector 6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rot="17528669">
            <a:off x="2420751" y="5483740"/>
            <a:ext cx="1071564" cy="510610"/>
            <a:chOff x="2171700" y="3167408"/>
            <a:chExt cx="1071564" cy="510610"/>
          </a:xfrm>
        </p:grpSpPr>
        <p:grpSp>
          <p:nvGrpSpPr>
            <p:cNvPr id="78" name="Group 77"/>
            <p:cNvGrpSpPr/>
            <p:nvPr/>
          </p:nvGrpSpPr>
          <p:grpSpPr>
            <a:xfrm>
              <a:off x="2245516" y="3544665"/>
              <a:ext cx="509591" cy="133353"/>
              <a:chOff x="2300288" y="4081460"/>
              <a:chExt cx="509591" cy="133353"/>
            </a:xfrm>
          </p:grpSpPr>
          <p:sp>
            <p:nvSpPr>
              <p:cNvPr id="87" name="Oval 86"/>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2245516" y="3167408"/>
              <a:ext cx="509591" cy="133353"/>
              <a:chOff x="2300288" y="4081460"/>
              <a:chExt cx="509591" cy="133353"/>
            </a:xfrm>
          </p:grpSpPr>
          <p:sp>
            <p:nvSpPr>
              <p:cNvPr id="85" name="Oval 8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ounded Rectangle 79"/>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2" name="Straight Connector 81"/>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8399093" y="4292368"/>
            <a:ext cx="1300262" cy="1930864"/>
            <a:chOff x="9570979" y="1888397"/>
            <a:chExt cx="1618025" cy="2695489"/>
          </a:xfrm>
        </p:grpSpPr>
        <p:sp>
          <p:nvSpPr>
            <p:cNvPr id="92" name="Arc 91"/>
            <p:cNvSpPr/>
            <p:nvPr/>
          </p:nvSpPr>
          <p:spPr>
            <a:xfrm rot="20688790" flipH="1">
              <a:off x="10324839" y="275280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9570979" y="1888397"/>
              <a:ext cx="1618025" cy="2695489"/>
              <a:chOff x="9570979" y="1888397"/>
              <a:chExt cx="1618025" cy="2695489"/>
            </a:xfrm>
          </p:grpSpPr>
          <p:sp>
            <p:nvSpPr>
              <p:cNvPr id="31" name="Arc 30"/>
              <p:cNvSpPr/>
              <p:nvPr/>
            </p:nvSpPr>
            <p:spPr>
              <a:xfrm>
                <a:off x="9840125" y="1888397"/>
                <a:ext cx="726850" cy="774995"/>
              </a:xfrm>
              <a:prstGeom prst="arc">
                <a:avLst/>
              </a:prstGeom>
              <a:noFill/>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20688790" flipH="1">
                <a:off x="10180400" y="280629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20688790" flipH="1">
                <a:off x="10241896" y="2781815"/>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20688790" flipH="1">
                <a:off x="10303392" y="2767579"/>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ounded Rectangle 29"/>
              <p:cNvSpPr/>
              <p:nvPr/>
            </p:nvSpPr>
            <p:spPr>
              <a:xfrm>
                <a:off x="9910922" y="2242747"/>
                <a:ext cx="1278082" cy="571923"/>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076757" y="2304867"/>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698924" y="2290490"/>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9570979" y="3100511"/>
                <a:ext cx="1407791" cy="1229519"/>
              </a:xfrm>
              <a:prstGeom prst="roundRect">
                <a:avLst/>
              </a:prstGeom>
              <a:solidFill>
                <a:schemeClr val="tx1">
                  <a:lumMod val="75000"/>
                  <a:lumOff val="2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p:cNvSpPr/>
              <p:nvPr/>
            </p:nvSpPr>
            <p:spPr>
              <a:xfrm>
                <a:off x="10449103" y="3223198"/>
                <a:ext cx="421521" cy="393772"/>
              </a:xfrm>
              <a:prstGeom prst="arc">
                <a:avLst>
                  <a:gd name="adj1" fmla="val 10656221"/>
                  <a:gd name="adj2" fmla="val 0"/>
                </a:avLst>
              </a:prstGeom>
              <a:solidFill>
                <a:schemeClr val="bg1">
                  <a:lumMod val="95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a:stCxn id="34" idx="1"/>
              </p:cNvCxnSpPr>
              <p:nvPr/>
            </p:nvCxnSpPr>
            <p:spPr>
              <a:xfrm flipV="1">
                <a:off x="10659864" y="3276596"/>
                <a:ext cx="110498" cy="1434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840125" y="3223198"/>
                <a:ext cx="143984" cy="876956"/>
              </a:xfrm>
              <a:prstGeom prst="rect">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Bevel 37"/>
              <p:cNvSpPr/>
              <p:nvPr/>
            </p:nvSpPr>
            <p:spPr>
              <a:xfrm>
                <a:off x="10089615" y="3551326"/>
                <a:ext cx="712217" cy="586572"/>
              </a:xfrm>
              <a:prstGeom prst="bevel">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nut 38"/>
              <p:cNvSpPr/>
              <p:nvPr/>
            </p:nvSpPr>
            <p:spPr>
              <a:xfrm>
                <a:off x="10117623" y="3276596"/>
                <a:ext cx="253939" cy="216159"/>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ounded Rectangle 39"/>
              <p:cNvSpPr/>
              <p:nvPr/>
            </p:nvSpPr>
            <p:spPr>
              <a:xfrm rot="1106003">
                <a:off x="9840125" y="4330030"/>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rot="878193">
                <a:off x="10388636" y="4354616"/>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7" name="Group 106"/>
          <p:cNvGrpSpPr/>
          <p:nvPr/>
        </p:nvGrpSpPr>
        <p:grpSpPr>
          <a:xfrm>
            <a:off x="10560246" y="3667457"/>
            <a:ext cx="762000" cy="2590394"/>
            <a:chOff x="11341100" y="2044700"/>
            <a:chExt cx="762000" cy="2590394"/>
          </a:xfrm>
        </p:grpSpPr>
        <p:sp>
          <p:nvSpPr>
            <p:cNvPr id="95" name="Rounded Rectangle 94"/>
            <p:cNvSpPr/>
            <p:nvPr/>
          </p:nvSpPr>
          <p:spPr>
            <a:xfrm>
              <a:off x="11341100" y="2044700"/>
              <a:ext cx="762000" cy="2590394"/>
            </a:xfrm>
            <a:prstGeom prst="roundRect">
              <a:avLst/>
            </a:prstGeom>
            <a:solidFill>
              <a:schemeClr val="accent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a:off x="11341100" y="23035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11590876" y="2744603"/>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11376751" y="3384311"/>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11590876" y="3647330"/>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a:off x="11376053" y="31256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11541153" y="43575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1364940" y="40180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11667882" y="2111405"/>
              <a:ext cx="381000" cy="152400"/>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210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200" y="-197803"/>
            <a:ext cx="10515600" cy="1325563"/>
          </a:xfrm>
        </p:spPr>
        <p:txBody>
          <a:bodyPr/>
          <a:lstStyle/>
          <a:p>
            <a:r>
              <a:rPr lang="en-US" dirty="0" smtClean="0"/>
              <a:t>EV3 Input &amp; Output Ports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200" y="894080"/>
            <a:ext cx="8844280" cy="5760720"/>
          </a:xfrm>
        </p:spPr>
      </p:pic>
      <p:sp>
        <p:nvSpPr>
          <p:cNvPr id="8"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5" name="Oval 4"/>
          <p:cNvSpPr/>
          <p:nvPr/>
        </p:nvSpPr>
        <p:spPr>
          <a:xfrm>
            <a:off x="2499359" y="1528762"/>
            <a:ext cx="6258561" cy="1062037"/>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871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320" y="-162560"/>
            <a:ext cx="10515600" cy="1325563"/>
          </a:xfrm>
        </p:spPr>
        <p:txBody>
          <a:bodyPr/>
          <a:lstStyle/>
          <a:p>
            <a:r>
              <a:rPr lang="en-US" dirty="0" smtClean="0"/>
              <a:t>EV3 Motors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1520" y="944492"/>
            <a:ext cx="8402320" cy="5826797"/>
          </a:xfrm>
        </p:spPr>
      </p:pic>
      <p:sp>
        <p:nvSpPr>
          <p:cNvPr id="7"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4589516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520" y="-152400"/>
            <a:ext cx="10515600" cy="1325563"/>
          </a:xfrm>
        </p:spPr>
        <p:txBody>
          <a:bodyPr/>
          <a:lstStyle/>
          <a:p>
            <a:r>
              <a:rPr lang="en-US" dirty="0" smtClean="0"/>
              <a:t>EV3 Color Sensor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9920" y="845311"/>
            <a:ext cx="8707120" cy="6167120"/>
          </a:xfrm>
        </p:spPr>
      </p:pic>
      <p:sp>
        <p:nvSpPr>
          <p:cNvPr id="6" name="Footer Placeholder 3"/>
          <p:cNvSpPr>
            <a:spLocks noGrp="1"/>
          </p:cNvSpPr>
          <p:nvPr>
            <p:ph type="ftr" sz="quarter" idx="11"/>
          </p:nvPr>
        </p:nvSpPr>
        <p:spPr>
          <a:xfrm>
            <a:off x="4125309" y="684713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1654564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160" y="-121920"/>
            <a:ext cx="10515600" cy="1325563"/>
          </a:xfrm>
        </p:spPr>
        <p:txBody>
          <a:bodyPr/>
          <a:lstStyle/>
          <a:p>
            <a:r>
              <a:rPr lang="en-US" dirty="0" smtClean="0"/>
              <a:t>EV3 Sensors &amp; Motors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960" y="1002664"/>
            <a:ext cx="8707120" cy="5855336"/>
          </a:xfrm>
        </p:spPr>
      </p:pic>
      <p:sp>
        <p:nvSpPr>
          <p:cNvPr id="6"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5" name="Oval 4"/>
          <p:cNvSpPr/>
          <p:nvPr/>
        </p:nvSpPr>
        <p:spPr>
          <a:xfrm>
            <a:off x="1153160" y="3108959"/>
            <a:ext cx="3672840" cy="751841"/>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53160" y="5171439"/>
            <a:ext cx="3672840" cy="751841"/>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885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10515600" cy="1325563"/>
          </a:xfrm>
        </p:spPr>
        <p:txBody>
          <a:bodyPr/>
          <a:lstStyle/>
          <a:p>
            <a:r>
              <a:rPr lang="en-US" dirty="0" smtClean="0"/>
              <a:t>EV3 Connection to the laptop (or PC or Chromebook or Mac)</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4909"/>
            <a:ext cx="10515600" cy="3692769"/>
          </a:xfrm>
        </p:spPr>
      </p:pic>
      <p:sp>
        <p:nvSpPr>
          <p:cNvPr id="6"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6045667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0133" y="1109711"/>
            <a:ext cx="9144000" cy="2387600"/>
          </a:xfrm>
        </p:spPr>
        <p:txBody>
          <a:bodyPr/>
          <a:lstStyle/>
          <a:p>
            <a:r>
              <a:rPr lang="en-US" dirty="0" smtClean="0"/>
              <a:t>Build Instructions</a:t>
            </a:r>
            <a:endParaRPr lang="en-US" dirty="0"/>
          </a:p>
        </p:txBody>
      </p:sp>
      <p:sp>
        <p:nvSpPr>
          <p:cNvPr id="4"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grpSp>
        <p:nvGrpSpPr>
          <p:cNvPr id="5" name="Group 4"/>
          <p:cNvGrpSpPr/>
          <p:nvPr/>
        </p:nvGrpSpPr>
        <p:grpSpPr>
          <a:xfrm>
            <a:off x="696726" y="821021"/>
            <a:ext cx="1071564" cy="510610"/>
            <a:chOff x="2171700" y="3167408"/>
            <a:chExt cx="1071564" cy="510610"/>
          </a:xfrm>
        </p:grpSpPr>
        <p:grpSp>
          <p:nvGrpSpPr>
            <p:cNvPr id="6" name="Group 5"/>
            <p:cNvGrpSpPr/>
            <p:nvPr/>
          </p:nvGrpSpPr>
          <p:grpSpPr>
            <a:xfrm>
              <a:off x="2245516" y="3544665"/>
              <a:ext cx="509591" cy="133353"/>
              <a:chOff x="2300288" y="4081460"/>
              <a:chExt cx="509591" cy="133353"/>
            </a:xfrm>
          </p:grpSpPr>
          <p:sp>
            <p:nvSpPr>
              <p:cNvPr id="15" name="Oval 1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245516" y="3167408"/>
              <a:ext cx="509591" cy="133353"/>
              <a:chOff x="2300288" y="4081460"/>
              <a:chExt cx="509591" cy="133353"/>
            </a:xfrm>
          </p:grpSpPr>
          <p:sp>
            <p:nvSpPr>
              <p:cNvPr id="13" name="Oval 1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 name="Straight Connector 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6908041">
            <a:off x="3909587" y="989408"/>
            <a:ext cx="1071564" cy="510610"/>
            <a:chOff x="2171700" y="3167408"/>
            <a:chExt cx="1071564" cy="510610"/>
          </a:xfrm>
        </p:grpSpPr>
        <p:grpSp>
          <p:nvGrpSpPr>
            <p:cNvPr id="42" name="Group 41"/>
            <p:cNvGrpSpPr/>
            <p:nvPr/>
          </p:nvGrpSpPr>
          <p:grpSpPr>
            <a:xfrm>
              <a:off x="2245516" y="3544665"/>
              <a:ext cx="509591" cy="133353"/>
              <a:chOff x="2300288" y="4081460"/>
              <a:chExt cx="509591" cy="133353"/>
            </a:xfrm>
          </p:grpSpPr>
          <p:sp>
            <p:nvSpPr>
              <p:cNvPr id="51" name="Oval 5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245516" y="3167408"/>
              <a:ext cx="509591" cy="133353"/>
              <a:chOff x="2300288" y="4081460"/>
              <a:chExt cx="509591" cy="133353"/>
            </a:xfrm>
          </p:grpSpPr>
          <p:sp>
            <p:nvSpPr>
              <p:cNvPr id="49" name="Oval 48"/>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46" name="Straight Connector 45"/>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rot="20750181">
            <a:off x="744351" y="3795968"/>
            <a:ext cx="1071564" cy="510610"/>
            <a:chOff x="2171700" y="3167408"/>
            <a:chExt cx="1071564" cy="510610"/>
          </a:xfrm>
        </p:grpSpPr>
        <p:grpSp>
          <p:nvGrpSpPr>
            <p:cNvPr id="54" name="Group 53"/>
            <p:cNvGrpSpPr/>
            <p:nvPr/>
          </p:nvGrpSpPr>
          <p:grpSpPr>
            <a:xfrm>
              <a:off x="2245516" y="3544665"/>
              <a:ext cx="509591" cy="133353"/>
              <a:chOff x="2300288" y="4081460"/>
              <a:chExt cx="509591" cy="133353"/>
            </a:xfrm>
          </p:grpSpPr>
          <p:sp>
            <p:nvSpPr>
              <p:cNvPr id="63" name="Oval 6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2245516" y="3167408"/>
              <a:ext cx="509591" cy="133353"/>
              <a:chOff x="2300288" y="4081460"/>
              <a:chExt cx="509591" cy="133353"/>
            </a:xfrm>
          </p:grpSpPr>
          <p:sp>
            <p:nvSpPr>
              <p:cNvPr id="61" name="Oval 6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ounded Rectangle 55"/>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8" name="Straight Connector 57"/>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rot="3413051">
            <a:off x="8391657" y="877058"/>
            <a:ext cx="1071564" cy="510610"/>
            <a:chOff x="2171700" y="3167408"/>
            <a:chExt cx="1071564" cy="510610"/>
          </a:xfrm>
        </p:grpSpPr>
        <p:grpSp>
          <p:nvGrpSpPr>
            <p:cNvPr id="66" name="Group 65"/>
            <p:cNvGrpSpPr/>
            <p:nvPr/>
          </p:nvGrpSpPr>
          <p:grpSpPr>
            <a:xfrm>
              <a:off x="2245516" y="3544665"/>
              <a:ext cx="509591" cy="133353"/>
              <a:chOff x="2300288" y="4081460"/>
              <a:chExt cx="509591" cy="133353"/>
            </a:xfrm>
          </p:grpSpPr>
          <p:sp>
            <p:nvSpPr>
              <p:cNvPr id="75" name="Oval 7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2245516" y="3167408"/>
              <a:ext cx="509591" cy="133353"/>
              <a:chOff x="2300288" y="4081460"/>
              <a:chExt cx="509591" cy="133353"/>
            </a:xfrm>
          </p:grpSpPr>
          <p:sp>
            <p:nvSpPr>
              <p:cNvPr id="73" name="Oval 7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ounded Rectangle 6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0" name="Straight Connector 6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rot="17528669">
            <a:off x="2420751" y="5483740"/>
            <a:ext cx="1071564" cy="510610"/>
            <a:chOff x="2171700" y="3167408"/>
            <a:chExt cx="1071564" cy="510610"/>
          </a:xfrm>
        </p:grpSpPr>
        <p:grpSp>
          <p:nvGrpSpPr>
            <p:cNvPr id="78" name="Group 77"/>
            <p:cNvGrpSpPr/>
            <p:nvPr/>
          </p:nvGrpSpPr>
          <p:grpSpPr>
            <a:xfrm>
              <a:off x="2245516" y="3544665"/>
              <a:ext cx="509591" cy="133353"/>
              <a:chOff x="2300288" y="4081460"/>
              <a:chExt cx="509591" cy="133353"/>
            </a:xfrm>
          </p:grpSpPr>
          <p:sp>
            <p:nvSpPr>
              <p:cNvPr id="87" name="Oval 86"/>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2245516" y="3167408"/>
              <a:ext cx="509591" cy="133353"/>
              <a:chOff x="2300288" y="4081460"/>
              <a:chExt cx="509591" cy="133353"/>
            </a:xfrm>
          </p:grpSpPr>
          <p:sp>
            <p:nvSpPr>
              <p:cNvPr id="85" name="Oval 8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ounded Rectangle 79"/>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2" name="Straight Connector 81"/>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8088790" y="4384353"/>
            <a:ext cx="1300262" cy="1930864"/>
            <a:chOff x="9570979" y="1888397"/>
            <a:chExt cx="1618025" cy="2695489"/>
          </a:xfrm>
        </p:grpSpPr>
        <p:sp>
          <p:nvSpPr>
            <p:cNvPr id="92" name="Arc 91"/>
            <p:cNvSpPr/>
            <p:nvPr/>
          </p:nvSpPr>
          <p:spPr>
            <a:xfrm rot="20688790" flipH="1">
              <a:off x="10324839" y="275280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9570979" y="1888397"/>
              <a:ext cx="1618025" cy="2695489"/>
              <a:chOff x="9570979" y="1888397"/>
              <a:chExt cx="1618025" cy="2695489"/>
            </a:xfrm>
          </p:grpSpPr>
          <p:sp>
            <p:nvSpPr>
              <p:cNvPr id="31" name="Arc 30"/>
              <p:cNvSpPr/>
              <p:nvPr/>
            </p:nvSpPr>
            <p:spPr>
              <a:xfrm>
                <a:off x="9840125" y="1888397"/>
                <a:ext cx="726850" cy="774995"/>
              </a:xfrm>
              <a:prstGeom prst="arc">
                <a:avLst/>
              </a:prstGeom>
              <a:noFill/>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20688790" flipH="1">
                <a:off x="10180400" y="280629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20688790" flipH="1">
                <a:off x="10241896" y="2781815"/>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20688790" flipH="1">
                <a:off x="10303392" y="2767579"/>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ounded Rectangle 29"/>
              <p:cNvSpPr/>
              <p:nvPr/>
            </p:nvSpPr>
            <p:spPr>
              <a:xfrm>
                <a:off x="9910922" y="2242747"/>
                <a:ext cx="1278082" cy="571923"/>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076757" y="2304867"/>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698924" y="2290490"/>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9570979" y="3100511"/>
                <a:ext cx="1407791" cy="1229519"/>
              </a:xfrm>
              <a:prstGeom prst="roundRect">
                <a:avLst/>
              </a:prstGeom>
              <a:solidFill>
                <a:schemeClr val="tx1">
                  <a:lumMod val="75000"/>
                  <a:lumOff val="2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p:cNvSpPr/>
              <p:nvPr/>
            </p:nvSpPr>
            <p:spPr>
              <a:xfrm>
                <a:off x="10449103" y="3223198"/>
                <a:ext cx="421521" cy="393772"/>
              </a:xfrm>
              <a:prstGeom prst="arc">
                <a:avLst>
                  <a:gd name="adj1" fmla="val 10656221"/>
                  <a:gd name="adj2" fmla="val 0"/>
                </a:avLst>
              </a:prstGeom>
              <a:solidFill>
                <a:schemeClr val="bg1">
                  <a:lumMod val="95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a:stCxn id="34" idx="1"/>
              </p:cNvCxnSpPr>
              <p:nvPr/>
            </p:nvCxnSpPr>
            <p:spPr>
              <a:xfrm flipV="1">
                <a:off x="10659864" y="3276596"/>
                <a:ext cx="110498" cy="1434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840125" y="3223198"/>
                <a:ext cx="143984" cy="876956"/>
              </a:xfrm>
              <a:prstGeom prst="rect">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Bevel 37"/>
              <p:cNvSpPr/>
              <p:nvPr/>
            </p:nvSpPr>
            <p:spPr>
              <a:xfrm>
                <a:off x="10089615" y="3551326"/>
                <a:ext cx="712217" cy="586572"/>
              </a:xfrm>
              <a:prstGeom prst="bevel">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nut 38"/>
              <p:cNvSpPr/>
              <p:nvPr/>
            </p:nvSpPr>
            <p:spPr>
              <a:xfrm>
                <a:off x="10117623" y="3276596"/>
                <a:ext cx="253939" cy="216159"/>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ounded Rectangle 39"/>
              <p:cNvSpPr/>
              <p:nvPr/>
            </p:nvSpPr>
            <p:spPr>
              <a:xfrm rot="1106003">
                <a:off x="9840125" y="4330030"/>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rot="878193">
                <a:off x="10388636" y="4354616"/>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7" name="Group 106"/>
          <p:cNvGrpSpPr/>
          <p:nvPr/>
        </p:nvGrpSpPr>
        <p:grpSpPr>
          <a:xfrm>
            <a:off x="10560246" y="3667457"/>
            <a:ext cx="762000" cy="2590394"/>
            <a:chOff x="11341100" y="2044700"/>
            <a:chExt cx="762000" cy="2590394"/>
          </a:xfrm>
        </p:grpSpPr>
        <p:sp>
          <p:nvSpPr>
            <p:cNvPr id="95" name="Rounded Rectangle 94"/>
            <p:cNvSpPr/>
            <p:nvPr/>
          </p:nvSpPr>
          <p:spPr>
            <a:xfrm>
              <a:off x="11341100" y="2044700"/>
              <a:ext cx="762000" cy="2590394"/>
            </a:xfrm>
            <a:prstGeom prst="roundRect">
              <a:avLst/>
            </a:prstGeom>
            <a:solidFill>
              <a:schemeClr val="accent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a:off x="11341100" y="23035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11590876" y="2744603"/>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11376751" y="3384311"/>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11590876" y="3647330"/>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a:off x="11376053" y="31256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11541153" y="43575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1364940" y="40180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11667882" y="2111405"/>
              <a:ext cx="381000" cy="152400"/>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16"/>
          <p:cNvSpPr>
            <a:spLocks noGrp="1"/>
          </p:cNvSpPr>
          <p:nvPr>
            <p:ph type="subTitle" idx="1"/>
          </p:nvPr>
        </p:nvSpPr>
        <p:spPr/>
        <p:txBody>
          <a:bodyPr/>
          <a:lstStyle/>
          <a:p>
            <a:r>
              <a:rPr lang="en-US" dirty="0" smtClean="0"/>
              <a:t>Driving Base</a:t>
            </a:r>
            <a:endParaRPr lang="en-US" dirty="0"/>
          </a:p>
        </p:txBody>
      </p:sp>
    </p:spTree>
    <p:extLst>
      <p:ext uri="{BB962C8B-B14F-4D97-AF65-F5344CB8AC3E}">
        <p14:creationId xmlns:p14="http://schemas.microsoft.com/office/powerpoint/2010/main" val="1760604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880" y="-193675"/>
            <a:ext cx="10515600" cy="1325563"/>
          </a:xfrm>
        </p:spPr>
        <p:txBody>
          <a:bodyPr/>
          <a:lstStyle/>
          <a:p>
            <a:r>
              <a:rPr lang="en-US" dirty="0" smtClean="0"/>
              <a:t>Driving Base</a:t>
            </a:r>
            <a:endParaRPr lang="en-US" dirty="0"/>
          </a:p>
        </p:txBody>
      </p:sp>
      <p:sp>
        <p:nvSpPr>
          <p:cNvPr id="7"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8" name="Rectangle 7"/>
          <p:cNvSpPr/>
          <p:nvPr/>
        </p:nvSpPr>
        <p:spPr>
          <a:xfrm>
            <a:off x="1424940" y="1108713"/>
            <a:ext cx="10317480" cy="830997"/>
          </a:xfrm>
          <a:prstGeom prst="rect">
            <a:avLst/>
          </a:prstGeom>
        </p:spPr>
        <p:txBody>
          <a:bodyPr wrap="square">
            <a:spAutoFit/>
          </a:bodyPr>
          <a:lstStyle/>
          <a:p>
            <a:pPr algn="ctr"/>
            <a:r>
              <a:rPr lang="en-US" sz="2400" dirty="0">
                <a:hlinkClick r:id="rId2"/>
              </a:rPr>
              <a:t>https://education.lego.com/en-us/support/mindstorms-ev3/building-instructions#robot</a:t>
            </a:r>
            <a:endParaRPr lang="en-US"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104" y="2434276"/>
            <a:ext cx="10058400" cy="3446133"/>
          </a:xfrm>
          <a:prstGeom prst="rect">
            <a:avLst/>
          </a:prstGeom>
        </p:spPr>
      </p:pic>
      <p:sp>
        <p:nvSpPr>
          <p:cNvPr id="10" name="Oval 9"/>
          <p:cNvSpPr/>
          <p:nvPr/>
        </p:nvSpPr>
        <p:spPr>
          <a:xfrm>
            <a:off x="680720" y="3058161"/>
            <a:ext cx="4135119" cy="3037840"/>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98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880" y="-193675"/>
            <a:ext cx="10515600" cy="1325563"/>
          </a:xfrm>
        </p:spPr>
        <p:txBody>
          <a:bodyPr/>
          <a:lstStyle/>
          <a:p>
            <a:r>
              <a:rPr lang="en-US" dirty="0" smtClean="0"/>
              <a:t>Driving 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5814" y="1825625"/>
            <a:ext cx="7120371" cy="4351338"/>
          </a:xfrm>
        </p:spPr>
      </p:pic>
      <p:sp>
        <p:nvSpPr>
          <p:cNvPr id="5" name="Oval 4"/>
          <p:cNvSpPr/>
          <p:nvPr/>
        </p:nvSpPr>
        <p:spPr>
          <a:xfrm>
            <a:off x="2418079" y="3827125"/>
            <a:ext cx="1066801" cy="409595"/>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500879" y="3698240"/>
            <a:ext cx="1127761" cy="640080"/>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61834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3152" y="1825625"/>
            <a:ext cx="7185695" cy="4351338"/>
          </a:xfrm>
        </p:spPr>
      </p:pic>
      <p:sp>
        <p:nvSpPr>
          <p:cNvPr id="2" name="Title 1"/>
          <p:cNvSpPr>
            <a:spLocks noGrp="1"/>
          </p:cNvSpPr>
          <p:nvPr>
            <p:ph type="title"/>
          </p:nvPr>
        </p:nvSpPr>
        <p:spPr>
          <a:xfrm>
            <a:off x="1112520" y="-114618"/>
            <a:ext cx="10515600" cy="1325563"/>
          </a:xfrm>
        </p:spPr>
        <p:txBody>
          <a:bodyPr/>
          <a:lstStyle/>
          <a:p>
            <a:r>
              <a:rPr lang="en-US" dirty="0" smtClean="0"/>
              <a:t>Driving Base </a:t>
            </a:r>
            <a:r>
              <a:rPr lang="mr-IN" dirty="0" smtClean="0"/>
              <a:t>–</a:t>
            </a:r>
            <a:r>
              <a:rPr lang="en-US" dirty="0" smtClean="0"/>
              <a:t> Ultrasonic Sensor</a:t>
            </a:r>
            <a:endParaRPr lang="en-US" dirty="0"/>
          </a:p>
        </p:txBody>
      </p:sp>
      <p:sp>
        <p:nvSpPr>
          <p:cNvPr id="5" name="Oval 4"/>
          <p:cNvSpPr/>
          <p:nvPr/>
        </p:nvSpPr>
        <p:spPr>
          <a:xfrm>
            <a:off x="2418079" y="3827125"/>
            <a:ext cx="1066801" cy="409595"/>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500879" y="3698240"/>
            <a:ext cx="1127761" cy="640080"/>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34881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1517" y="1825625"/>
            <a:ext cx="7168966" cy="4351338"/>
          </a:xfrm>
        </p:spPr>
      </p:pic>
      <p:sp>
        <p:nvSpPr>
          <p:cNvPr id="2" name="Title 1"/>
          <p:cNvSpPr>
            <a:spLocks noGrp="1"/>
          </p:cNvSpPr>
          <p:nvPr>
            <p:ph type="title"/>
          </p:nvPr>
        </p:nvSpPr>
        <p:spPr>
          <a:xfrm>
            <a:off x="1234440" y="-114618"/>
            <a:ext cx="10515600" cy="1325563"/>
          </a:xfrm>
        </p:spPr>
        <p:txBody>
          <a:bodyPr/>
          <a:lstStyle/>
          <a:p>
            <a:r>
              <a:rPr lang="en-US" dirty="0" smtClean="0"/>
              <a:t>Driving Base </a:t>
            </a:r>
            <a:r>
              <a:rPr lang="mr-IN" dirty="0" smtClean="0"/>
              <a:t>–</a:t>
            </a:r>
            <a:r>
              <a:rPr lang="en-US" dirty="0" smtClean="0"/>
              <a:t> Color Sensor</a:t>
            </a:r>
            <a:endParaRPr lang="en-US" dirty="0"/>
          </a:p>
        </p:txBody>
      </p:sp>
      <p:sp>
        <p:nvSpPr>
          <p:cNvPr id="5" name="Oval 4"/>
          <p:cNvSpPr/>
          <p:nvPr/>
        </p:nvSpPr>
        <p:spPr>
          <a:xfrm>
            <a:off x="2418079" y="3827125"/>
            <a:ext cx="1066801" cy="409595"/>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500879" y="3698240"/>
            <a:ext cx="1127761" cy="640080"/>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0879" y="4297521"/>
            <a:ext cx="1127761" cy="640080"/>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904045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040" y="334645"/>
            <a:ext cx="10515600" cy="1325563"/>
          </a:xfrm>
        </p:spPr>
        <p:txBody>
          <a:bodyPr/>
          <a:lstStyle/>
          <a:p>
            <a:r>
              <a:rPr lang="en-US" smtClean="0"/>
              <a:t>Intoductions</a:t>
            </a:r>
            <a:endParaRPr lang="en-US" dirty="0"/>
          </a:p>
        </p:txBody>
      </p:sp>
      <p:sp>
        <p:nvSpPr>
          <p:cNvPr id="3" name="Content Placeholder 2"/>
          <p:cNvSpPr>
            <a:spLocks noGrp="1"/>
          </p:cNvSpPr>
          <p:nvPr>
            <p:ph idx="1"/>
          </p:nvPr>
        </p:nvSpPr>
        <p:spPr/>
        <p:txBody>
          <a:bodyPr/>
          <a:lstStyle/>
          <a:p>
            <a:r>
              <a:rPr lang="en-US" dirty="0" smtClean="0"/>
              <a:t>Teams: Make your own</a:t>
            </a:r>
          </a:p>
          <a:p>
            <a:pPr lvl="1"/>
            <a:r>
              <a:rPr lang="en-US" dirty="0" smtClean="0"/>
              <a:t>2 students per team, 1 EV3 unit per team</a:t>
            </a:r>
          </a:p>
          <a:p>
            <a:pPr lvl="1"/>
            <a:r>
              <a:rPr lang="en-US" dirty="0" smtClean="0"/>
              <a:t>1 EV3 brick + 1 laptop or </a:t>
            </a:r>
            <a:r>
              <a:rPr lang="en-US" dirty="0" err="1" smtClean="0"/>
              <a:t>ChromeBook</a:t>
            </a:r>
            <a:endParaRPr lang="en-US" dirty="0" smtClean="0"/>
          </a:p>
          <a:p>
            <a:pPr lvl="1"/>
            <a:endParaRPr lang="en-US" dirty="0"/>
          </a:p>
          <a:p>
            <a:pPr lvl="1"/>
            <a:endParaRPr lang="en-US" dirty="0" smtClean="0"/>
          </a:p>
          <a:p>
            <a:r>
              <a:rPr lang="en-US" dirty="0" smtClean="0"/>
              <a:t>Mentors</a:t>
            </a:r>
          </a:p>
          <a:p>
            <a:pPr lvl="1"/>
            <a:r>
              <a:rPr lang="en-US" dirty="0" err="1" smtClean="0"/>
              <a:t>Kritav</a:t>
            </a:r>
            <a:r>
              <a:rPr lang="en-US" dirty="0" smtClean="0"/>
              <a:t> </a:t>
            </a:r>
            <a:r>
              <a:rPr lang="mr-IN" dirty="0" smtClean="0"/>
              <a:t>–</a:t>
            </a:r>
            <a:r>
              <a:rPr lang="en-US" dirty="0" smtClean="0"/>
              <a:t> 7</a:t>
            </a:r>
            <a:r>
              <a:rPr lang="en-US" baseline="30000" dirty="0" smtClean="0"/>
              <a:t>th</a:t>
            </a:r>
            <a:r>
              <a:rPr lang="en-US" dirty="0" smtClean="0"/>
              <a:t> grade, Summit Denali</a:t>
            </a:r>
          </a:p>
          <a:p>
            <a:pPr lvl="1"/>
            <a:r>
              <a:rPr lang="en-US" dirty="0" err="1" smtClean="0"/>
              <a:t>Pui</a:t>
            </a:r>
            <a:endParaRPr lang="en-US" dirty="0" smtClean="0"/>
          </a:p>
          <a:p>
            <a:pPr lvl="1"/>
            <a:r>
              <a:rPr lang="en-US" dirty="0" smtClean="0"/>
              <a:t>Vasu</a:t>
            </a:r>
          </a:p>
          <a:p>
            <a:pPr lvl="1"/>
            <a:endParaRPr lang="en-US" dirty="0"/>
          </a:p>
        </p:txBody>
      </p:sp>
      <p:sp>
        <p:nvSpPr>
          <p:cNvPr id="4"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5958724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0133" y="1109711"/>
            <a:ext cx="9144000" cy="2387600"/>
          </a:xfrm>
        </p:spPr>
        <p:txBody>
          <a:bodyPr/>
          <a:lstStyle/>
          <a:p>
            <a:r>
              <a:rPr lang="en-US" dirty="0" smtClean="0"/>
              <a:t>EV3 Programming App</a:t>
            </a:r>
            <a:endParaRPr lang="en-US" dirty="0"/>
          </a:p>
        </p:txBody>
      </p:sp>
      <p:sp>
        <p:nvSpPr>
          <p:cNvPr id="4"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grpSp>
        <p:nvGrpSpPr>
          <p:cNvPr id="5" name="Group 4"/>
          <p:cNvGrpSpPr/>
          <p:nvPr/>
        </p:nvGrpSpPr>
        <p:grpSpPr>
          <a:xfrm>
            <a:off x="696726" y="821021"/>
            <a:ext cx="1071564" cy="510610"/>
            <a:chOff x="2171700" y="3167408"/>
            <a:chExt cx="1071564" cy="510610"/>
          </a:xfrm>
        </p:grpSpPr>
        <p:grpSp>
          <p:nvGrpSpPr>
            <p:cNvPr id="6" name="Group 5"/>
            <p:cNvGrpSpPr/>
            <p:nvPr/>
          </p:nvGrpSpPr>
          <p:grpSpPr>
            <a:xfrm>
              <a:off x="2245516" y="3544665"/>
              <a:ext cx="509591" cy="133353"/>
              <a:chOff x="2300288" y="4081460"/>
              <a:chExt cx="509591" cy="133353"/>
            </a:xfrm>
          </p:grpSpPr>
          <p:sp>
            <p:nvSpPr>
              <p:cNvPr id="15" name="Oval 1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245516" y="3167408"/>
              <a:ext cx="509591" cy="133353"/>
              <a:chOff x="2300288" y="4081460"/>
              <a:chExt cx="509591" cy="133353"/>
            </a:xfrm>
          </p:grpSpPr>
          <p:sp>
            <p:nvSpPr>
              <p:cNvPr id="13" name="Oval 1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 name="Straight Connector 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6908041">
            <a:off x="3909587" y="989408"/>
            <a:ext cx="1071564" cy="510610"/>
            <a:chOff x="2171700" y="3167408"/>
            <a:chExt cx="1071564" cy="510610"/>
          </a:xfrm>
        </p:grpSpPr>
        <p:grpSp>
          <p:nvGrpSpPr>
            <p:cNvPr id="42" name="Group 41"/>
            <p:cNvGrpSpPr/>
            <p:nvPr/>
          </p:nvGrpSpPr>
          <p:grpSpPr>
            <a:xfrm>
              <a:off x="2245516" y="3544665"/>
              <a:ext cx="509591" cy="133353"/>
              <a:chOff x="2300288" y="4081460"/>
              <a:chExt cx="509591" cy="133353"/>
            </a:xfrm>
          </p:grpSpPr>
          <p:sp>
            <p:nvSpPr>
              <p:cNvPr id="51" name="Oval 5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245516" y="3167408"/>
              <a:ext cx="509591" cy="133353"/>
              <a:chOff x="2300288" y="4081460"/>
              <a:chExt cx="509591" cy="133353"/>
            </a:xfrm>
          </p:grpSpPr>
          <p:sp>
            <p:nvSpPr>
              <p:cNvPr id="49" name="Oval 48"/>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46" name="Straight Connector 45"/>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rot="20750181">
            <a:off x="744351" y="3795968"/>
            <a:ext cx="1071564" cy="510610"/>
            <a:chOff x="2171700" y="3167408"/>
            <a:chExt cx="1071564" cy="510610"/>
          </a:xfrm>
        </p:grpSpPr>
        <p:grpSp>
          <p:nvGrpSpPr>
            <p:cNvPr id="54" name="Group 53"/>
            <p:cNvGrpSpPr/>
            <p:nvPr/>
          </p:nvGrpSpPr>
          <p:grpSpPr>
            <a:xfrm>
              <a:off x="2245516" y="3544665"/>
              <a:ext cx="509591" cy="133353"/>
              <a:chOff x="2300288" y="4081460"/>
              <a:chExt cx="509591" cy="133353"/>
            </a:xfrm>
          </p:grpSpPr>
          <p:sp>
            <p:nvSpPr>
              <p:cNvPr id="63" name="Oval 6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2245516" y="3167408"/>
              <a:ext cx="509591" cy="133353"/>
              <a:chOff x="2300288" y="4081460"/>
              <a:chExt cx="509591" cy="133353"/>
            </a:xfrm>
          </p:grpSpPr>
          <p:sp>
            <p:nvSpPr>
              <p:cNvPr id="61" name="Oval 6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ounded Rectangle 55"/>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8" name="Straight Connector 57"/>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rot="3413051">
            <a:off x="8391657" y="877058"/>
            <a:ext cx="1071564" cy="510610"/>
            <a:chOff x="2171700" y="3167408"/>
            <a:chExt cx="1071564" cy="510610"/>
          </a:xfrm>
        </p:grpSpPr>
        <p:grpSp>
          <p:nvGrpSpPr>
            <p:cNvPr id="66" name="Group 65"/>
            <p:cNvGrpSpPr/>
            <p:nvPr/>
          </p:nvGrpSpPr>
          <p:grpSpPr>
            <a:xfrm>
              <a:off x="2245516" y="3544665"/>
              <a:ext cx="509591" cy="133353"/>
              <a:chOff x="2300288" y="4081460"/>
              <a:chExt cx="509591" cy="133353"/>
            </a:xfrm>
          </p:grpSpPr>
          <p:sp>
            <p:nvSpPr>
              <p:cNvPr id="75" name="Oval 7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2245516" y="3167408"/>
              <a:ext cx="509591" cy="133353"/>
              <a:chOff x="2300288" y="4081460"/>
              <a:chExt cx="509591" cy="133353"/>
            </a:xfrm>
          </p:grpSpPr>
          <p:sp>
            <p:nvSpPr>
              <p:cNvPr id="73" name="Oval 7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ounded Rectangle 6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0" name="Straight Connector 6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rot="17528669">
            <a:off x="2420751" y="5483740"/>
            <a:ext cx="1071564" cy="510610"/>
            <a:chOff x="2171700" y="3167408"/>
            <a:chExt cx="1071564" cy="510610"/>
          </a:xfrm>
        </p:grpSpPr>
        <p:grpSp>
          <p:nvGrpSpPr>
            <p:cNvPr id="78" name="Group 77"/>
            <p:cNvGrpSpPr/>
            <p:nvPr/>
          </p:nvGrpSpPr>
          <p:grpSpPr>
            <a:xfrm>
              <a:off x="2245516" y="3544665"/>
              <a:ext cx="509591" cy="133353"/>
              <a:chOff x="2300288" y="4081460"/>
              <a:chExt cx="509591" cy="133353"/>
            </a:xfrm>
          </p:grpSpPr>
          <p:sp>
            <p:nvSpPr>
              <p:cNvPr id="87" name="Oval 86"/>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2245516" y="3167408"/>
              <a:ext cx="509591" cy="133353"/>
              <a:chOff x="2300288" y="4081460"/>
              <a:chExt cx="509591" cy="133353"/>
            </a:xfrm>
          </p:grpSpPr>
          <p:sp>
            <p:nvSpPr>
              <p:cNvPr id="85" name="Oval 8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ounded Rectangle 79"/>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2" name="Straight Connector 81"/>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8035873" y="4369135"/>
            <a:ext cx="1300262" cy="1930864"/>
            <a:chOff x="9570979" y="1888397"/>
            <a:chExt cx="1618025" cy="2695489"/>
          </a:xfrm>
        </p:grpSpPr>
        <p:sp>
          <p:nvSpPr>
            <p:cNvPr id="92" name="Arc 91"/>
            <p:cNvSpPr/>
            <p:nvPr/>
          </p:nvSpPr>
          <p:spPr>
            <a:xfrm rot="20688790" flipH="1">
              <a:off x="10324839" y="275280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9570979" y="1888397"/>
              <a:ext cx="1618025" cy="2695489"/>
              <a:chOff x="9570979" y="1888397"/>
              <a:chExt cx="1618025" cy="2695489"/>
            </a:xfrm>
          </p:grpSpPr>
          <p:sp>
            <p:nvSpPr>
              <p:cNvPr id="31" name="Arc 30"/>
              <p:cNvSpPr/>
              <p:nvPr/>
            </p:nvSpPr>
            <p:spPr>
              <a:xfrm>
                <a:off x="9840125" y="1888397"/>
                <a:ext cx="726850" cy="774995"/>
              </a:xfrm>
              <a:prstGeom prst="arc">
                <a:avLst/>
              </a:prstGeom>
              <a:noFill/>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20688790" flipH="1">
                <a:off x="10180400" y="280629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20688790" flipH="1">
                <a:off x="10241896" y="2781815"/>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20688790" flipH="1">
                <a:off x="10303392" y="2767579"/>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ounded Rectangle 29"/>
              <p:cNvSpPr/>
              <p:nvPr/>
            </p:nvSpPr>
            <p:spPr>
              <a:xfrm>
                <a:off x="9910922" y="2242747"/>
                <a:ext cx="1278082" cy="571923"/>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076757" y="2304867"/>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698924" y="2290490"/>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9570979" y="3100511"/>
                <a:ext cx="1407791" cy="1229519"/>
              </a:xfrm>
              <a:prstGeom prst="roundRect">
                <a:avLst/>
              </a:prstGeom>
              <a:solidFill>
                <a:schemeClr val="tx1">
                  <a:lumMod val="75000"/>
                  <a:lumOff val="2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p:cNvSpPr/>
              <p:nvPr/>
            </p:nvSpPr>
            <p:spPr>
              <a:xfrm>
                <a:off x="10449103" y="3223198"/>
                <a:ext cx="421521" cy="393772"/>
              </a:xfrm>
              <a:prstGeom prst="arc">
                <a:avLst>
                  <a:gd name="adj1" fmla="val 10656221"/>
                  <a:gd name="adj2" fmla="val 0"/>
                </a:avLst>
              </a:prstGeom>
              <a:solidFill>
                <a:schemeClr val="bg1">
                  <a:lumMod val="95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a:stCxn id="34" idx="1"/>
              </p:cNvCxnSpPr>
              <p:nvPr/>
            </p:nvCxnSpPr>
            <p:spPr>
              <a:xfrm flipV="1">
                <a:off x="10659864" y="3276596"/>
                <a:ext cx="110498" cy="1434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840125" y="3223198"/>
                <a:ext cx="143984" cy="876956"/>
              </a:xfrm>
              <a:prstGeom prst="rect">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Bevel 37"/>
              <p:cNvSpPr/>
              <p:nvPr/>
            </p:nvSpPr>
            <p:spPr>
              <a:xfrm>
                <a:off x="10089615" y="3551326"/>
                <a:ext cx="712217" cy="586572"/>
              </a:xfrm>
              <a:prstGeom prst="bevel">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nut 38"/>
              <p:cNvSpPr/>
              <p:nvPr/>
            </p:nvSpPr>
            <p:spPr>
              <a:xfrm>
                <a:off x="10117623" y="3276596"/>
                <a:ext cx="253939" cy="216159"/>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ounded Rectangle 39"/>
              <p:cNvSpPr/>
              <p:nvPr/>
            </p:nvSpPr>
            <p:spPr>
              <a:xfrm rot="1106003">
                <a:off x="9840125" y="4330030"/>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rot="878193">
                <a:off x="10388636" y="4354616"/>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7" name="Group 106"/>
          <p:cNvGrpSpPr/>
          <p:nvPr/>
        </p:nvGrpSpPr>
        <p:grpSpPr>
          <a:xfrm>
            <a:off x="10560246" y="3667457"/>
            <a:ext cx="762000" cy="2590394"/>
            <a:chOff x="11341100" y="2044700"/>
            <a:chExt cx="762000" cy="2590394"/>
          </a:xfrm>
        </p:grpSpPr>
        <p:sp>
          <p:nvSpPr>
            <p:cNvPr id="95" name="Rounded Rectangle 94"/>
            <p:cNvSpPr/>
            <p:nvPr/>
          </p:nvSpPr>
          <p:spPr>
            <a:xfrm>
              <a:off x="11341100" y="2044700"/>
              <a:ext cx="762000" cy="2590394"/>
            </a:xfrm>
            <a:prstGeom prst="roundRect">
              <a:avLst/>
            </a:prstGeom>
            <a:solidFill>
              <a:schemeClr val="accent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a:off x="11341100" y="23035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11590876" y="2744603"/>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11376751" y="3384311"/>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11590876" y="3647330"/>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a:off x="11376053" y="31256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11541153" y="43575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1364940" y="40180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11667882" y="2111405"/>
              <a:ext cx="381000" cy="152400"/>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1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19440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680" y="-202786"/>
            <a:ext cx="10515600" cy="1325563"/>
          </a:xfrm>
        </p:spPr>
        <p:txBody>
          <a:bodyPr/>
          <a:lstStyle/>
          <a:p>
            <a:r>
              <a:rPr lang="en-US" dirty="0" smtClean="0"/>
              <a:t>Green Palette = Action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7040" y="1297304"/>
            <a:ext cx="9052560" cy="5312569"/>
          </a:xfrm>
        </p:spPr>
      </p:pic>
      <p:grpSp>
        <p:nvGrpSpPr>
          <p:cNvPr id="7" name="Group 6"/>
          <p:cNvGrpSpPr/>
          <p:nvPr/>
        </p:nvGrpSpPr>
        <p:grpSpPr>
          <a:xfrm>
            <a:off x="2865130" y="5317073"/>
            <a:ext cx="5813899" cy="778927"/>
            <a:chOff x="2865130" y="5317073"/>
            <a:chExt cx="5813899" cy="778927"/>
          </a:xfrm>
        </p:grpSpPr>
        <p:sp>
          <p:nvSpPr>
            <p:cNvPr id="5" name="Oval 4"/>
            <p:cNvSpPr/>
            <p:nvPr/>
          </p:nvSpPr>
          <p:spPr>
            <a:xfrm>
              <a:off x="3759199" y="5686405"/>
              <a:ext cx="1066801" cy="409595"/>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65130" y="5317073"/>
              <a:ext cx="5813899" cy="369332"/>
            </a:xfrm>
            <a:prstGeom prst="rect">
              <a:avLst/>
            </a:prstGeom>
            <a:noFill/>
          </p:spPr>
          <p:txBody>
            <a:bodyPr wrap="none" rtlCol="0">
              <a:spAutoFit/>
            </a:bodyPr>
            <a:lstStyle/>
            <a:p>
              <a:r>
                <a:rPr lang="en-US" dirty="0" smtClean="0"/>
                <a:t>Green </a:t>
              </a:r>
              <a:r>
                <a:rPr lang="en-US" dirty="0"/>
                <a:t>palette </a:t>
              </a:r>
              <a:r>
                <a:rPr lang="en-US" dirty="0" smtClean="0"/>
                <a:t>= Action blocks </a:t>
              </a:r>
              <a:r>
                <a:rPr lang="en-US" dirty="0" err="1" smtClean="0"/>
                <a:t>eg</a:t>
              </a:r>
              <a:r>
                <a:rPr lang="en-US" dirty="0" smtClean="0"/>
                <a:t>. </a:t>
              </a:r>
              <a:r>
                <a:rPr lang="en-US" dirty="0" err="1"/>
                <a:t>s</a:t>
              </a:r>
              <a:r>
                <a:rPr lang="en-US" dirty="0" err="1" smtClean="0"/>
                <a:t>m</a:t>
              </a:r>
              <a:r>
                <a:rPr lang="en-US" dirty="0" smtClean="0"/>
                <a:t>/med motors, move etc.</a:t>
              </a:r>
              <a:endParaRPr lang="en-US" dirty="0"/>
            </a:p>
          </p:txBody>
        </p:sp>
      </p:grpSp>
      <p:sp>
        <p:nvSpPr>
          <p:cNvPr id="9" name="TextBox 8"/>
          <p:cNvSpPr txBox="1"/>
          <p:nvPr/>
        </p:nvSpPr>
        <p:spPr>
          <a:xfrm>
            <a:off x="2260600" y="2253534"/>
            <a:ext cx="3632200" cy="1627585"/>
          </a:xfrm>
          <a:prstGeom prst="rect">
            <a:avLst/>
          </a:prstGeom>
          <a:solidFill>
            <a:schemeClr val="bg1"/>
          </a:solidFill>
        </p:spPr>
        <p:txBody>
          <a:bodyPr wrap="square" rtlCol="0">
            <a:spAutoFit/>
          </a:bodyPr>
          <a:lstStyle/>
          <a:p>
            <a:endParaRPr lang="en-US"/>
          </a:p>
        </p:txBody>
      </p:sp>
      <p:sp>
        <p:nvSpPr>
          <p:cNvPr id="10"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369936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0480" y="1150222"/>
            <a:ext cx="9560560" cy="5461794"/>
          </a:xfrm>
        </p:spPr>
      </p:pic>
      <p:sp>
        <p:nvSpPr>
          <p:cNvPr id="2" name="Title 1"/>
          <p:cNvSpPr>
            <a:spLocks noGrp="1"/>
          </p:cNvSpPr>
          <p:nvPr>
            <p:ph type="title"/>
          </p:nvPr>
        </p:nvSpPr>
        <p:spPr>
          <a:xfrm>
            <a:off x="1041400" y="-175341"/>
            <a:ext cx="10515600" cy="1325563"/>
          </a:xfrm>
        </p:spPr>
        <p:txBody>
          <a:bodyPr/>
          <a:lstStyle/>
          <a:p>
            <a:r>
              <a:rPr lang="en-US" dirty="0" smtClean="0"/>
              <a:t>Orange Palette = Logic Control</a:t>
            </a:r>
            <a:endParaRPr lang="en-US" dirty="0"/>
          </a:p>
        </p:txBody>
      </p:sp>
      <p:grpSp>
        <p:nvGrpSpPr>
          <p:cNvPr id="7" name="Group 6"/>
          <p:cNvGrpSpPr/>
          <p:nvPr/>
        </p:nvGrpSpPr>
        <p:grpSpPr>
          <a:xfrm>
            <a:off x="2281608" y="5256113"/>
            <a:ext cx="6582315" cy="778927"/>
            <a:chOff x="2078408" y="5317073"/>
            <a:chExt cx="6582315" cy="778927"/>
          </a:xfrm>
        </p:grpSpPr>
        <p:sp>
          <p:nvSpPr>
            <p:cNvPr id="5" name="Oval 4"/>
            <p:cNvSpPr/>
            <p:nvPr/>
          </p:nvSpPr>
          <p:spPr>
            <a:xfrm>
              <a:off x="3759199" y="5686405"/>
              <a:ext cx="1066801" cy="409595"/>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78408" y="5317073"/>
              <a:ext cx="6582315" cy="369332"/>
            </a:xfrm>
            <a:prstGeom prst="rect">
              <a:avLst/>
            </a:prstGeom>
            <a:noFill/>
          </p:spPr>
          <p:txBody>
            <a:bodyPr wrap="none" rtlCol="0">
              <a:spAutoFit/>
            </a:bodyPr>
            <a:lstStyle/>
            <a:p>
              <a:r>
                <a:rPr lang="en-US" dirty="0" smtClean="0"/>
                <a:t>Orange palette = Logic Flow Control blocks </a:t>
              </a:r>
              <a:r>
                <a:rPr lang="en-US" dirty="0" err="1" smtClean="0"/>
                <a:t>eg</a:t>
              </a:r>
              <a:r>
                <a:rPr lang="en-US" dirty="0" smtClean="0"/>
                <a:t>. </a:t>
              </a:r>
              <a:r>
                <a:rPr lang="en-US" dirty="0"/>
                <a:t>s</a:t>
              </a:r>
              <a:r>
                <a:rPr lang="en-US" dirty="0" smtClean="0"/>
                <a:t>tart, loop, switch etc.</a:t>
              </a:r>
              <a:endParaRPr lang="en-US" dirty="0"/>
            </a:p>
          </p:txBody>
        </p:sp>
      </p:grpSp>
      <p:sp>
        <p:nvSpPr>
          <p:cNvPr id="9" name="TextBox 8"/>
          <p:cNvSpPr txBox="1"/>
          <p:nvPr/>
        </p:nvSpPr>
        <p:spPr>
          <a:xfrm>
            <a:off x="1940566" y="2253534"/>
            <a:ext cx="3632200" cy="1627585"/>
          </a:xfrm>
          <a:prstGeom prst="rect">
            <a:avLst/>
          </a:prstGeom>
          <a:solidFill>
            <a:schemeClr val="bg1"/>
          </a:solidFill>
        </p:spPr>
        <p:txBody>
          <a:bodyPr wrap="square" rtlCol="0">
            <a:spAutoFit/>
          </a:bodyPr>
          <a:lstStyle/>
          <a:p>
            <a:endParaRPr lang="en-US"/>
          </a:p>
        </p:txBody>
      </p:sp>
      <p:sp>
        <p:nvSpPr>
          <p:cNvPr id="11"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352275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2880" y="1165224"/>
            <a:ext cx="10119360" cy="5279081"/>
          </a:xfrm>
        </p:spPr>
      </p:pic>
      <p:sp>
        <p:nvSpPr>
          <p:cNvPr id="2" name="Title 1"/>
          <p:cNvSpPr>
            <a:spLocks noGrp="1"/>
          </p:cNvSpPr>
          <p:nvPr>
            <p:ph type="title"/>
          </p:nvPr>
        </p:nvSpPr>
        <p:spPr>
          <a:xfrm>
            <a:off x="1056640" y="-160339"/>
            <a:ext cx="10515600" cy="1325563"/>
          </a:xfrm>
        </p:spPr>
        <p:txBody>
          <a:bodyPr/>
          <a:lstStyle/>
          <a:p>
            <a:r>
              <a:rPr lang="en-US" dirty="0" smtClean="0"/>
              <a:t>Yellow Palette = Sensor control</a:t>
            </a:r>
            <a:endParaRPr lang="en-US" dirty="0"/>
          </a:p>
        </p:txBody>
      </p:sp>
      <p:grpSp>
        <p:nvGrpSpPr>
          <p:cNvPr id="7" name="Group 6"/>
          <p:cNvGrpSpPr/>
          <p:nvPr/>
        </p:nvGrpSpPr>
        <p:grpSpPr>
          <a:xfrm>
            <a:off x="1826232" y="5046343"/>
            <a:ext cx="8657948" cy="778927"/>
            <a:chOff x="921992" y="5317073"/>
            <a:chExt cx="8657948" cy="778927"/>
          </a:xfrm>
        </p:grpSpPr>
        <p:sp>
          <p:nvSpPr>
            <p:cNvPr id="5" name="Oval 4"/>
            <p:cNvSpPr/>
            <p:nvPr/>
          </p:nvSpPr>
          <p:spPr>
            <a:xfrm>
              <a:off x="3759199" y="5686405"/>
              <a:ext cx="1066801" cy="409595"/>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21992" y="5317073"/>
              <a:ext cx="8657948" cy="369332"/>
            </a:xfrm>
            <a:prstGeom prst="rect">
              <a:avLst/>
            </a:prstGeom>
            <a:noFill/>
          </p:spPr>
          <p:txBody>
            <a:bodyPr wrap="none" rtlCol="0">
              <a:spAutoFit/>
            </a:bodyPr>
            <a:lstStyle/>
            <a:p>
              <a:r>
                <a:rPr lang="en-US" dirty="0" smtClean="0"/>
                <a:t>Yellow palette = Sensor control blocks </a:t>
              </a:r>
              <a:r>
                <a:rPr lang="en-US" dirty="0" err="1" smtClean="0"/>
                <a:t>eg</a:t>
              </a:r>
              <a:r>
                <a:rPr lang="en-US" dirty="0" smtClean="0"/>
                <a:t>. Ultrasonic sensor, color sensor, touch sensor etc.</a:t>
              </a:r>
              <a:endParaRPr lang="en-US" dirty="0"/>
            </a:p>
          </p:txBody>
        </p:sp>
      </p:grpSp>
      <p:sp>
        <p:nvSpPr>
          <p:cNvPr id="9" name="TextBox 8"/>
          <p:cNvSpPr txBox="1"/>
          <p:nvPr/>
        </p:nvSpPr>
        <p:spPr>
          <a:xfrm>
            <a:off x="1940566" y="2253534"/>
            <a:ext cx="3632200" cy="1627585"/>
          </a:xfrm>
          <a:prstGeom prst="rect">
            <a:avLst/>
          </a:prstGeom>
          <a:solidFill>
            <a:schemeClr val="bg1"/>
          </a:solidFill>
        </p:spPr>
        <p:txBody>
          <a:bodyPr wrap="square" rtlCol="0">
            <a:spAutoFit/>
          </a:bodyPr>
          <a:lstStyle/>
          <a:p>
            <a:endParaRPr lang="en-US"/>
          </a:p>
        </p:txBody>
      </p:sp>
      <p:sp>
        <p:nvSpPr>
          <p:cNvPr id="10"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81872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360" y="1114424"/>
            <a:ext cx="10810240" cy="5236369"/>
          </a:xfrm>
        </p:spPr>
      </p:pic>
      <p:sp>
        <p:nvSpPr>
          <p:cNvPr id="2" name="Title 1"/>
          <p:cNvSpPr>
            <a:spLocks noGrp="1"/>
          </p:cNvSpPr>
          <p:nvPr>
            <p:ph type="title"/>
          </p:nvPr>
        </p:nvSpPr>
        <p:spPr>
          <a:xfrm>
            <a:off x="1122680" y="-211139"/>
            <a:ext cx="10515600" cy="1325563"/>
          </a:xfrm>
        </p:spPr>
        <p:txBody>
          <a:bodyPr/>
          <a:lstStyle/>
          <a:p>
            <a:r>
              <a:rPr lang="en-US" dirty="0" smtClean="0"/>
              <a:t>Debug Environment</a:t>
            </a:r>
            <a:endParaRPr lang="en-US" dirty="0"/>
          </a:p>
        </p:txBody>
      </p:sp>
      <p:grpSp>
        <p:nvGrpSpPr>
          <p:cNvPr id="7" name="Group 6"/>
          <p:cNvGrpSpPr/>
          <p:nvPr/>
        </p:nvGrpSpPr>
        <p:grpSpPr>
          <a:xfrm>
            <a:off x="5591027" y="5110100"/>
            <a:ext cx="5793253" cy="1009810"/>
            <a:chOff x="521187" y="5086190"/>
            <a:chExt cx="5793253" cy="1009810"/>
          </a:xfrm>
        </p:grpSpPr>
        <p:sp>
          <p:nvSpPr>
            <p:cNvPr id="5" name="Oval 4"/>
            <p:cNvSpPr/>
            <p:nvPr/>
          </p:nvSpPr>
          <p:spPr>
            <a:xfrm>
              <a:off x="3759199" y="5686405"/>
              <a:ext cx="1066801" cy="409595"/>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1187" y="5086190"/>
              <a:ext cx="5793253" cy="369332"/>
            </a:xfrm>
            <a:prstGeom prst="rect">
              <a:avLst/>
            </a:prstGeom>
            <a:noFill/>
          </p:spPr>
          <p:txBody>
            <a:bodyPr wrap="none" rtlCol="0">
              <a:spAutoFit/>
            </a:bodyPr>
            <a:lstStyle/>
            <a:p>
              <a:r>
                <a:rPr lang="en-US" dirty="0" smtClean="0"/>
                <a:t>Port View, note: ports are connected to one or more sensors</a:t>
              </a:r>
              <a:endParaRPr lang="en-US" dirty="0"/>
            </a:p>
          </p:txBody>
        </p:sp>
      </p:grpSp>
      <p:sp>
        <p:nvSpPr>
          <p:cNvPr id="9" name="TextBox 8"/>
          <p:cNvSpPr txBox="1"/>
          <p:nvPr/>
        </p:nvSpPr>
        <p:spPr>
          <a:xfrm>
            <a:off x="1920246" y="2253534"/>
            <a:ext cx="3632200" cy="1627585"/>
          </a:xfrm>
          <a:prstGeom prst="rect">
            <a:avLst/>
          </a:prstGeom>
          <a:solidFill>
            <a:schemeClr val="bg1"/>
          </a:solidFill>
        </p:spPr>
        <p:txBody>
          <a:bodyPr wrap="square" rtlCol="0">
            <a:spAutoFit/>
          </a:bodyPr>
          <a:lstStyle/>
          <a:p>
            <a:endParaRPr lang="en-US"/>
          </a:p>
        </p:txBody>
      </p:sp>
      <p:sp>
        <p:nvSpPr>
          <p:cNvPr id="10"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263390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342" y="1209040"/>
            <a:ext cx="10322938" cy="5509338"/>
          </a:xfrm>
        </p:spPr>
      </p:pic>
      <p:sp>
        <p:nvSpPr>
          <p:cNvPr id="2" name="Title 1"/>
          <p:cNvSpPr>
            <a:spLocks noGrp="1"/>
          </p:cNvSpPr>
          <p:nvPr>
            <p:ph type="title"/>
          </p:nvPr>
        </p:nvSpPr>
        <p:spPr>
          <a:xfrm>
            <a:off x="1177817" y="-203200"/>
            <a:ext cx="10515600" cy="1325563"/>
          </a:xfrm>
        </p:spPr>
        <p:txBody>
          <a:bodyPr/>
          <a:lstStyle/>
          <a:p>
            <a:r>
              <a:rPr lang="en-US" dirty="0" smtClean="0"/>
              <a:t>Download code</a:t>
            </a:r>
            <a:endParaRPr lang="en-US" dirty="0"/>
          </a:p>
        </p:txBody>
      </p:sp>
      <p:grpSp>
        <p:nvGrpSpPr>
          <p:cNvPr id="7" name="Group 6"/>
          <p:cNvGrpSpPr/>
          <p:nvPr/>
        </p:nvGrpSpPr>
        <p:grpSpPr>
          <a:xfrm>
            <a:off x="10246304" y="5486020"/>
            <a:ext cx="1756250" cy="745650"/>
            <a:chOff x="5176464" y="5462110"/>
            <a:chExt cx="1756250" cy="745650"/>
          </a:xfrm>
        </p:grpSpPr>
        <p:sp>
          <p:nvSpPr>
            <p:cNvPr id="5" name="Oval 4"/>
            <p:cNvSpPr/>
            <p:nvPr/>
          </p:nvSpPr>
          <p:spPr>
            <a:xfrm>
              <a:off x="5608319" y="5909530"/>
              <a:ext cx="1066801" cy="298230"/>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76464" y="5462110"/>
              <a:ext cx="1756250" cy="369332"/>
            </a:xfrm>
            <a:prstGeom prst="rect">
              <a:avLst/>
            </a:prstGeom>
            <a:noFill/>
          </p:spPr>
          <p:txBody>
            <a:bodyPr wrap="none" rtlCol="0">
              <a:spAutoFit/>
            </a:bodyPr>
            <a:lstStyle/>
            <a:p>
              <a:r>
                <a:rPr lang="en-US" smtClean="0"/>
                <a:t>Download   code</a:t>
              </a:r>
              <a:endParaRPr lang="en-US" dirty="0"/>
            </a:p>
          </p:txBody>
        </p:sp>
      </p:grpSp>
      <p:sp>
        <p:nvSpPr>
          <p:cNvPr id="9" name="TextBox 8"/>
          <p:cNvSpPr txBox="1"/>
          <p:nvPr/>
        </p:nvSpPr>
        <p:spPr>
          <a:xfrm>
            <a:off x="1483366" y="2243569"/>
            <a:ext cx="3632200" cy="1627585"/>
          </a:xfrm>
          <a:prstGeom prst="rect">
            <a:avLst/>
          </a:prstGeom>
          <a:solidFill>
            <a:schemeClr val="bg1"/>
          </a:solidFill>
        </p:spPr>
        <p:txBody>
          <a:bodyPr wrap="square" rtlCol="0">
            <a:spAutoFit/>
          </a:bodyPr>
          <a:lstStyle/>
          <a:p>
            <a:endParaRPr lang="en-US"/>
          </a:p>
        </p:txBody>
      </p:sp>
      <p:sp>
        <p:nvSpPr>
          <p:cNvPr id="10" name="TextBox 9"/>
          <p:cNvSpPr txBox="1"/>
          <p:nvPr/>
        </p:nvSpPr>
        <p:spPr>
          <a:xfrm>
            <a:off x="5791200" y="680720"/>
            <a:ext cx="5514779" cy="369332"/>
          </a:xfrm>
          <a:prstGeom prst="rect">
            <a:avLst/>
          </a:prstGeom>
          <a:noFill/>
        </p:spPr>
        <p:txBody>
          <a:bodyPr wrap="none" rtlCol="0">
            <a:spAutoFit/>
          </a:bodyPr>
          <a:lstStyle/>
          <a:p>
            <a:r>
              <a:rPr lang="en-US" dirty="0" smtClean="0"/>
              <a:t>(Q) Why do we need to download code to the EV3 brick?</a:t>
            </a:r>
            <a:endParaRPr lang="en-US" dirty="0"/>
          </a:p>
        </p:txBody>
      </p:sp>
      <p:sp>
        <p:nvSpPr>
          <p:cNvPr id="11"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4195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6414" y="1254443"/>
            <a:ext cx="10237865" cy="5463935"/>
          </a:xfrm>
        </p:spPr>
      </p:pic>
      <p:sp>
        <p:nvSpPr>
          <p:cNvPr id="2" name="Title 1"/>
          <p:cNvSpPr>
            <a:spLocks noGrp="1"/>
          </p:cNvSpPr>
          <p:nvPr>
            <p:ph type="title"/>
          </p:nvPr>
        </p:nvSpPr>
        <p:spPr>
          <a:xfrm>
            <a:off x="1183987" y="-71120"/>
            <a:ext cx="10515600" cy="1325563"/>
          </a:xfrm>
        </p:spPr>
        <p:txBody>
          <a:bodyPr/>
          <a:lstStyle/>
          <a:p>
            <a:r>
              <a:rPr lang="en-US" dirty="0" smtClean="0"/>
              <a:t>Run code</a:t>
            </a:r>
            <a:endParaRPr lang="en-US" dirty="0"/>
          </a:p>
        </p:txBody>
      </p:sp>
      <p:grpSp>
        <p:nvGrpSpPr>
          <p:cNvPr id="7" name="Group 6"/>
          <p:cNvGrpSpPr/>
          <p:nvPr/>
        </p:nvGrpSpPr>
        <p:grpSpPr>
          <a:xfrm>
            <a:off x="10678159" y="5564108"/>
            <a:ext cx="1336734" cy="667562"/>
            <a:chOff x="5608319" y="5540198"/>
            <a:chExt cx="1336734" cy="667562"/>
          </a:xfrm>
        </p:grpSpPr>
        <p:sp>
          <p:nvSpPr>
            <p:cNvPr id="5" name="Oval 4"/>
            <p:cNvSpPr/>
            <p:nvPr/>
          </p:nvSpPr>
          <p:spPr>
            <a:xfrm>
              <a:off x="5608319" y="5909530"/>
              <a:ext cx="1066801" cy="298230"/>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25104" y="5540198"/>
              <a:ext cx="1219949" cy="369332"/>
            </a:xfrm>
            <a:prstGeom prst="rect">
              <a:avLst/>
            </a:prstGeom>
            <a:noFill/>
          </p:spPr>
          <p:txBody>
            <a:bodyPr wrap="none" rtlCol="0">
              <a:spAutoFit/>
            </a:bodyPr>
            <a:lstStyle/>
            <a:p>
              <a:r>
                <a:rPr lang="en-US" smtClean="0"/>
                <a:t>Run    code</a:t>
              </a:r>
              <a:endParaRPr lang="en-US" dirty="0"/>
            </a:p>
          </p:txBody>
        </p:sp>
      </p:grpSp>
      <p:sp>
        <p:nvSpPr>
          <p:cNvPr id="9" name="TextBox 8"/>
          <p:cNvSpPr txBox="1"/>
          <p:nvPr/>
        </p:nvSpPr>
        <p:spPr>
          <a:xfrm>
            <a:off x="1483366" y="2243569"/>
            <a:ext cx="3632200" cy="1627585"/>
          </a:xfrm>
          <a:prstGeom prst="rect">
            <a:avLst/>
          </a:prstGeom>
          <a:solidFill>
            <a:schemeClr val="bg1"/>
          </a:solidFill>
        </p:spPr>
        <p:txBody>
          <a:bodyPr wrap="square" rtlCol="0">
            <a:spAutoFit/>
          </a:bodyPr>
          <a:lstStyle/>
          <a:p>
            <a:endParaRPr lang="en-US"/>
          </a:p>
        </p:txBody>
      </p:sp>
      <p:sp>
        <p:nvSpPr>
          <p:cNvPr id="8"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065866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062" y="-241737"/>
            <a:ext cx="11681898" cy="1325563"/>
          </a:xfrm>
          <a:prstGeom prst="ellipse">
            <a:avLst/>
          </a:prstGeom>
        </p:spPr>
        <p:txBody>
          <a:bodyPr vert="horz" lIns="91440" tIns="45720" rIns="91440" bIns="45720" rtlCol="0" anchor="ctr">
            <a:normAutofit/>
          </a:bodyPr>
          <a:lstStyle/>
          <a:p>
            <a:pPr algn="ctr"/>
            <a:r>
              <a:rPr lang="en-US" sz="3000" kern="1200" dirty="0" smtClean="0">
                <a:solidFill>
                  <a:schemeClr val="tx1"/>
                </a:solidFill>
                <a:latin typeface="+mj-lt"/>
                <a:ea typeface="+mj-ea"/>
                <a:cs typeface="+mj-cs"/>
              </a:rPr>
              <a:t>Chrome Web Store (</a:t>
            </a:r>
            <a:r>
              <a:rPr lang="en-US" sz="3000" kern="1200" dirty="0" err="1" smtClean="0">
                <a:solidFill>
                  <a:schemeClr val="tx1"/>
                </a:solidFill>
                <a:latin typeface="+mj-lt"/>
                <a:ea typeface="+mj-ea"/>
                <a:cs typeface="+mj-cs"/>
              </a:rPr>
              <a:t>chrome.google.com</a:t>
            </a:r>
            <a:r>
              <a:rPr lang="en-US" sz="3000" kern="1200" dirty="0" smtClean="0">
                <a:solidFill>
                  <a:schemeClr val="tx1"/>
                </a:solidFill>
                <a:latin typeface="+mj-lt"/>
                <a:ea typeface="+mj-ea"/>
                <a:cs typeface="+mj-cs"/>
              </a:rPr>
              <a:t>/webstore/)</a:t>
            </a:r>
            <a:endParaRPr lang="en-US" sz="3000" kern="1200" dirty="0">
              <a:solidFill>
                <a:schemeClr val="tx1"/>
              </a:solidFill>
              <a:latin typeface="+mj-lt"/>
              <a:ea typeface="+mj-ea"/>
              <a:cs typeface="+mj-cs"/>
            </a:endParaRPr>
          </a:p>
        </p:txBody>
      </p:sp>
      <p:pic>
        <p:nvPicPr>
          <p:cNvPr id="4"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0625" y="787161"/>
            <a:ext cx="10457793" cy="5754415"/>
          </a:xfrm>
          <a:prstGeom prst="rect">
            <a:avLst/>
          </a:prstGeom>
        </p:spPr>
      </p:pic>
      <p:sp>
        <p:nvSpPr>
          <p:cNvPr id="3" name="Oval 2"/>
          <p:cNvSpPr/>
          <p:nvPr/>
        </p:nvSpPr>
        <p:spPr>
          <a:xfrm>
            <a:off x="8531998" y="2112724"/>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5" name="Rectangle 4"/>
          <p:cNvSpPr/>
          <p:nvPr/>
        </p:nvSpPr>
        <p:spPr>
          <a:xfrm>
            <a:off x="9804400" y="1381760"/>
            <a:ext cx="894080" cy="193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544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5141" y="-186535"/>
            <a:ext cx="10515600" cy="1325563"/>
          </a:xfrm>
          <a:prstGeom prst="ellipse">
            <a:avLst/>
          </a:prstGeom>
        </p:spPr>
        <p:txBody>
          <a:bodyPr vert="horz" lIns="91440" tIns="45720" rIns="91440" bIns="45720" rtlCol="0" anchor="ctr">
            <a:normAutofit/>
          </a:bodyPr>
          <a:lstStyle/>
          <a:p>
            <a:pPr algn="ctr"/>
            <a:r>
              <a:rPr lang="en-US" kern="1200" dirty="0" smtClean="0">
                <a:solidFill>
                  <a:schemeClr val="tx1"/>
                </a:solidFill>
                <a:latin typeface="+mj-lt"/>
                <a:ea typeface="+mj-ea"/>
                <a:cs typeface="+mj-cs"/>
              </a:rPr>
              <a:t>Launch App</a:t>
            </a:r>
            <a:endParaRPr lang="en-US" kern="1200" dirty="0">
              <a:solidFill>
                <a:schemeClr val="tx1"/>
              </a:solidFill>
              <a:latin typeface="+mj-lt"/>
              <a:ea typeface="+mj-ea"/>
              <a:cs typeface="+mj-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111" y="812800"/>
            <a:ext cx="10525125" cy="5293071"/>
          </a:xfrm>
          <a:prstGeom prst="rect">
            <a:avLst/>
          </a:prstGeom>
        </p:spPr>
      </p:pic>
      <p:sp>
        <p:nvSpPr>
          <p:cNvPr id="4" name="Oval 3"/>
          <p:cNvSpPr/>
          <p:nvPr/>
        </p:nvSpPr>
        <p:spPr>
          <a:xfrm>
            <a:off x="8460120" y="3212342"/>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328912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5141" y="-186535"/>
            <a:ext cx="10515600" cy="1325563"/>
          </a:xfrm>
          <a:prstGeom prst="ellipse">
            <a:avLst/>
          </a:prstGeom>
        </p:spPr>
        <p:txBody>
          <a:bodyPr vert="horz" lIns="91440" tIns="45720" rIns="91440" bIns="45720" rtlCol="0" anchor="ctr">
            <a:normAutofit/>
          </a:bodyPr>
          <a:lstStyle/>
          <a:p>
            <a:pPr algn="ctr"/>
            <a:r>
              <a:rPr lang="en-US" kern="1200" dirty="0" smtClean="0">
                <a:solidFill>
                  <a:schemeClr val="tx1"/>
                </a:solidFill>
                <a:latin typeface="+mj-lt"/>
                <a:ea typeface="+mj-ea"/>
                <a:cs typeface="+mj-cs"/>
              </a:rPr>
              <a:t>FAQ</a:t>
            </a:r>
            <a:endParaRPr lang="en-US" kern="1200" dirty="0">
              <a:solidFill>
                <a:schemeClr val="tx1"/>
              </a:solidFill>
              <a:latin typeface="+mj-lt"/>
              <a:ea typeface="+mj-ea"/>
              <a:cs typeface="+mj-cs"/>
            </a:endParaRPr>
          </a:p>
        </p:txBody>
      </p:sp>
      <p:sp>
        <p:nvSpPr>
          <p:cNvPr id="4" name="Oval 3"/>
          <p:cNvSpPr/>
          <p:nvPr/>
        </p:nvSpPr>
        <p:spPr>
          <a:xfrm>
            <a:off x="861323" y="5725644"/>
            <a:ext cx="9745717"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3" name="Rectangle 2"/>
          <p:cNvSpPr/>
          <p:nvPr/>
        </p:nvSpPr>
        <p:spPr>
          <a:xfrm>
            <a:off x="1049755" y="1353493"/>
            <a:ext cx="9570720" cy="5355312"/>
          </a:xfrm>
          <a:prstGeom prst="rect">
            <a:avLst/>
          </a:prstGeom>
        </p:spPr>
        <p:txBody>
          <a:bodyPr wrap="square">
            <a:spAutoFit/>
          </a:bodyPr>
          <a:lstStyle/>
          <a:p>
            <a:pPr marL="285750" indent="-285750">
              <a:buFont typeface="Arial" charset="0"/>
              <a:buChar char="•"/>
            </a:pPr>
            <a:r>
              <a:rPr lang="en-US" dirty="0" smtClean="0">
                <a:hlinkClick r:id="rId2" invalidUrl="https://le-www-live-s.legocdn.com/sc/media/files/primary/engb campaign middle school ev3 chromebooks faqs-80bbd7d15963de5d20a786819aa67ace.pdf?la=en-gb"/>
              </a:rPr>
              <a:t>https</a:t>
            </a:r>
            <a:r>
              <a:rPr lang="en-US" dirty="0">
                <a:hlinkClick r:id="rId3" invalidUrl="https://le-www-live-s.legocdn.com/sc/media/files/primary/engb campaign middle school ev3 chromebooks faqs-80bbd7d15963de5d20a786819aa67ace.pdf?la=en-gb"/>
              </a:rPr>
              <a:t>://</a:t>
            </a:r>
            <a:r>
              <a:rPr lang="en-US" dirty="0" smtClean="0">
                <a:hlinkClick r:id="rId4" invalidUrl="https://le-www-live-s.legocdn.com/sc/media/files/primary/engb campaign middle school ev3 chromebooks faqs-80bbd7d15963de5d20a786819aa67ace.pdf?la=en-gb"/>
              </a:rPr>
              <a:t>le-www-live-s.legocdn.com/sc/media/files/primary/engb%20campaign%20middle%20school%20ev3%20chromebooks%20faqs-80bbd7d15963de5d20a786819aa67ace.pdf?la=en-gb</a:t>
            </a:r>
            <a:endParaRPr lang="en-US" dirty="0" smtClean="0"/>
          </a:p>
          <a:p>
            <a:pPr marL="285750" indent="-285750">
              <a:buFont typeface="Arial" charset="0"/>
              <a:buChar char="•"/>
            </a:pPr>
            <a:r>
              <a:rPr lang="en-US" dirty="0">
                <a:hlinkClick r:id="rId5"/>
              </a:rPr>
              <a:t>https://</a:t>
            </a:r>
            <a:r>
              <a:rPr lang="en-US" dirty="0" smtClean="0">
                <a:hlinkClick r:id="rId5"/>
              </a:rPr>
              <a:t>education.lego.com/en-us/support/mindstorms-ev3/software-requirements</a:t>
            </a:r>
            <a:endParaRPr lang="en-US" dirty="0" smtClean="0"/>
          </a:p>
          <a:p>
            <a:pPr lvl="1"/>
            <a:r>
              <a:rPr lang="en-US" b="1" dirty="0"/>
              <a:t>Chromebook</a:t>
            </a:r>
          </a:p>
          <a:p>
            <a:pPr lvl="1"/>
            <a:r>
              <a:rPr lang="en-US" b="1" dirty="0"/>
              <a:t>Operating system:</a:t>
            </a:r>
          </a:p>
          <a:p>
            <a:pPr lvl="1"/>
            <a:r>
              <a:rPr lang="en-US" dirty="0"/>
              <a:t>Chrome OS version 50 or above </a:t>
            </a:r>
          </a:p>
          <a:p>
            <a:pPr lvl="1"/>
            <a:r>
              <a:rPr lang="en-US" b="1" dirty="0"/>
              <a:t>Hardware:</a:t>
            </a:r>
          </a:p>
          <a:p>
            <a:pPr lvl="1"/>
            <a:r>
              <a:rPr lang="en-US" dirty="0"/>
              <a:t>4 GB RAM or more</a:t>
            </a:r>
          </a:p>
          <a:p>
            <a:pPr lvl="1"/>
            <a:r>
              <a:rPr lang="en-US" dirty="0"/>
              <a:t>1.40 GHz dual-core processor or faster</a:t>
            </a:r>
          </a:p>
          <a:p>
            <a:pPr lvl="1"/>
            <a:r>
              <a:rPr lang="en-US" dirty="0"/>
              <a:t>2 GB available storage space </a:t>
            </a:r>
          </a:p>
          <a:p>
            <a:pPr lvl="1"/>
            <a:r>
              <a:rPr lang="en-US" dirty="0"/>
              <a:t>Bluetooth 2.0 or above</a:t>
            </a:r>
          </a:p>
          <a:p>
            <a:pPr lvl="1"/>
            <a:r>
              <a:rPr lang="en-US" dirty="0"/>
              <a:t>Available on </a:t>
            </a:r>
            <a:r>
              <a:rPr lang="en-US" u="sng" dirty="0">
                <a:hlinkClick r:id="rId6"/>
              </a:rPr>
              <a:t>Chrome Web Store</a:t>
            </a:r>
            <a:r>
              <a:rPr lang="en-US" dirty="0"/>
              <a:t>.</a:t>
            </a:r>
          </a:p>
          <a:p>
            <a:pPr lvl="1"/>
            <a:r>
              <a:rPr lang="en-US" b="1" dirty="0"/>
              <a:t>Firmware update compatibility</a:t>
            </a:r>
            <a:r>
              <a:rPr lang="en-US" dirty="0"/>
              <a:t>. To confirm that your Chromebook is able to update the firmware on your EV3 Brick via USB, please open the Chrome web browser in your Chromebook and enter ‘chrome://system’ in the address bar. Locate the version number under ‘</a:t>
            </a:r>
            <a:r>
              <a:rPr lang="en-US" dirty="0" err="1"/>
              <a:t>uname</a:t>
            </a:r>
            <a:r>
              <a:rPr lang="en-US" dirty="0"/>
              <a:t>’. If you have version 3.14 or above, then you should be able to update your EV3 Brick via EV3 Programming. If not, please update your EV3 Brick from the EV3 Lab software.</a:t>
            </a:r>
          </a:p>
          <a:p>
            <a:pPr marL="285750" indent="-285750">
              <a:buFont typeface="Arial" charset="0"/>
              <a:buChar char="•"/>
            </a:pPr>
            <a:endParaRPr lang="en-US" dirty="0"/>
          </a:p>
        </p:txBody>
      </p:sp>
    </p:spTree>
    <p:extLst>
      <p:ext uri="{BB962C8B-B14F-4D97-AF65-F5344CB8AC3E}">
        <p14:creationId xmlns:p14="http://schemas.microsoft.com/office/powerpoint/2010/main" val="1565535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062" y="-241737"/>
            <a:ext cx="10515600" cy="1325563"/>
          </a:xfrm>
          <a:prstGeom prst="ellipse">
            <a:avLst/>
          </a:prstGeom>
        </p:spPr>
        <p:txBody>
          <a:bodyPr vert="horz" lIns="91440" tIns="45720" rIns="91440" bIns="45720" rtlCol="0" anchor="ctr">
            <a:normAutofit/>
          </a:bodyPr>
          <a:lstStyle/>
          <a:p>
            <a:pPr algn="ctr"/>
            <a:r>
              <a:rPr lang="en-US" sz="4000" kern="1200" dirty="0" smtClean="0">
                <a:solidFill>
                  <a:schemeClr val="tx1"/>
                </a:solidFill>
                <a:latin typeface="+mj-lt"/>
                <a:ea typeface="+mj-ea"/>
                <a:cs typeface="+mj-cs"/>
              </a:rPr>
              <a:t>Goal: Demo Day</a:t>
            </a:r>
            <a:endParaRPr lang="en-US" sz="4000" kern="1200" dirty="0">
              <a:solidFill>
                <a:schemeClr val="tx1"/>
              </a:solidFill>
              <a:latin typeface="+mj-lt"/>
              <a:ea typeface="+mj-ea"/>
              <a:cs typeface="+mj-cs"/>
            </a:endParaRPr>
          </a:p>
        </p:txBody>
      </p:sp>
      <p:sp>
        <p:nvSpPr>
          <p:cNvPr id="7"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grpSp>
        <p:nvGrpSpPr>
          <p:cNvPr id="4" name="Group 3"/>
          <p:cNvGrpSpPr/>
          <p:nvPr/>
        </p:nvGrpSpPr>
        <p:grpSpPr>
          <a:xfrm>
            <a:off x="5100638" y="1083826"/>
            <a:ext cx="6872287" cy="4772025"/>
            <a:chOff x="5100638" y="1083826"/>
            <a:chExt cx="6872287" cy="4772025"/>
          </a:xfrm>
        </p:grpSpPr>
        <p:sp>
          <p:nvSpPr>
            <p:cNvPr id="6" name="Rectangle 5"/>
            <p:cNvSpPr/>
            <p:nvPr/>
          </p:nvSpPr>
          <p:spPr>
            <a:xfrm>
              <a:off x="5100638" y="1083826"/>
              <a:ext cx="6872287" cy="4772025"/>
            </a:xfrm>
            <a:prstGeom prst="rect">
              <a:avLst/>
            </a:prstGeom>
            <a:solidFill>
              <a:schemeClr val="bg1"/>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5352669" y="3254508"/>
              <a:ext cx="1071564" cy="510610"/>
              <a:chOff x="2171700" y="3167408"/>
              <a:chExt cx="1071564" cy="510610"/>
            </a:xfrm>
          </p:grpSpPr>
          <p:grpSp>
            <p:nvGrpSpPr>
              <p:cNvPr id="11" name="Group 10"/>
              <p:cNvGrpSpPr/>
              <p:nvPr/>
            </p:nvGrpSpPr>
            <p:grpSpPr>
              <a:xfrm>
                <a:off x="2245516" y="3544665"/>
                <a:ext cx="509591" cy="133353"/>
                <a:chOff x="2300288" y="4081460"/>
                <a:chExt cx="509591" cy="133353"/>
              </a:xfrm>
            </p:grpSpPr>
            <p:sp>
              <p:nvSpPr>
                <p:cNvPr id="9" name="Oval 8"/>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245516" y="3167408"/>
                <a:ext cx="509591" cy="133353"/>
                <a:chOff x="2300288" y="4081460"/>
                <a:chExt cx="509591" cy="133353"/>
              </a:xfrm>
            </p:grpSpPr>
            <p:sp>
              <p:nvSpPr>
                <p:cNvPr id="13" name="Oval 1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7" name="Straight Connector 16"/>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0305578">
              <a:off x="6906774" y="2016769"/>
              <a:ext cx="1071564" cy="510610"/>
              <a:chOff x="2171700" y="3167408"/>
              <a:chExt cx="1071564" cy="510610"/>
            </a:xfrm>
          </p:grpSpPr>
          <p:grpSp>
            <p:nvGrpSpPr>
              <p:cNvPr id="26" name="Group 25"/>
              <p:cNvGrpSpPr/>
              <p:nvPr/>
            </p:nvGrpSpPr>
            <p:grpSpPr>
              <a:xfrm>
                <a:off x="2245516" y="3544665"/>
                <a:ext cx="509591" cy="133353"/>
                <a:chOff x="2300288" y="4081460"/>
                <a:chExt cx="509591" cy="133353"/>
              </a:xfrm>
            </p:grpSpPr>
            <p:sp>
              <p:nvSpPr>
                <p:cNvPr id="35" name="Oval 3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245516" y="3167408"/>
                <a:ext cx="509591" cy="133353"/>
                <a:chOff x="2300288" y="4081460"/>
                <a:chExt cx="509591" cy="133353"/>
              </a:xfrm>
            </p:grpSpPr>
            <p:sp>
              <p:nvSpPr>
                <p:cNvPr id="33" name="Oval 3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ounded Rectangle 2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0" name="Straight Connector 2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rot="9688191">
              <a:off x="9550440" y="1709144"/>
              <a:ext cx="1071564" cy="510610"/>
              <a:chOff x="2171700" y="3167408"/>
              <a:chExt cx="1071564" cy="510610"/>
            </a:xfrm>
          </p:grpSpPr>
          <p:grpSp>
            <p:nvGrpSpPr>
              <p:cNvPr id="38" name="Group 37"/>
              <p:cNvGrpSpPr/>
              <p:nvPr/>
            </p:nvGrpSpPr>
            <p:grpSpPr>
              <a:xfrm>
                <a:off x="2245516" y="3544665"/>
                <a:ext cx="509591" cy="133353"/>
                <a:chOff x="2300288" y="4081460"/>
                <a:chExt cx="509591" cy="133353"/>
              </a:xfrm>
            </p:grpSpPr>
            <p:sp>
              <p:nvSpPr>
                <p:cNvPr id="47" name="Oval 46"/>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245516" y="3167408"/>
                <a:ext cx="509591" cy="133353"/>
                <a:chOff x="2300288" y="4081460"/>
                <a:chExt cx="509591" cy="133353"/>
              </a:xfrm>
            </p:grpSpPr>
            <p:sp>
              <p:nvSpPr>
                <p:cNvPr id="45" name="Oval 4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42" name="Straight Connector 41"/>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rot="7795797">
              <a:off x="8116449" y="3569344"/>
              <a:ext cx="1071564" cy="510610"/>
              <a:chOff x="2171700" y="3167408"/>
              <a:chExt cx="1071564" cy="510610"/>
            </a:xfrm>
          </p:grpSpPr>
          <p:grpSp>
            <p:nvGrpSpPr>
              <p:cNvPr id="62" name="Group 61"/>
              <p:cNvGrpSpPr/>
              <p:nvPr/>
            </p:nvGrpSpPr>
            <p:grpSpPr>
              <a:xfrm>
                <a:off x="2245516" y="3544665"/>
                <a:ext cx="509591" cy="133353"/>
                <a:chOff x="2300288" y="4081460"/>
                <a:chExt cx="509591" cy="133353"/>
              </a:xfrm>
            </p:grpSpPr>
            <p:sp>
              <p:nvSpPr>
                <p:cNvPr id="71" name="Oval 7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2245516" y="3167408"/>
                <a:ext cx="509591" cy="133353"/>
                <a:chOff x="2300288" y="4081460"/>
                <a:chExt cx="509591" cy="133353"/>
              </a:xfrm>
            </p:grpSpPr>
            <p:sp>
              <p:nvSpPr>
                <p:cNvPr id="69" name="Oval 68"/>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ounded Rectangle 63"/>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66" name="Straight Connector 65"/>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rot="10800000">
              <a:off x="6757349" y="4467410"/>
              <a:ext cx="1071564" cy="510610"/>
              <a:chOff x="2171700" y="3167408"/>
              <a:chExt cx="1071564" cy="510610"/>
            </a:xfrm>
          </p:grpSpPr>
          <p:grpSp>
            <p:nvGrpSpPr>
              <p:cNvPr id="74" name="Group 73"/>
              <p:cNvGrpSpPr/>
              <p:nvPr/>
            </p:nvGrpSpPr>
            <p:grpSpPr>
              <a:xfrm>
                <a:off x="2245516" y="3544665"/>
                <a:ext cx="509591" cy="133353"/>
                <a:chOff x="2300288" y="4081460"/>
                <a:chExt cx="509591" cy="133353"/>
              </a:xfrm>
            </p:grpSpPr>
            <p:sp>
              <p:nvSpPr>
                <p:cNvPr id="83" name="Oval 8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2245516" y="3167408"/>
                <a:ext cx="509591" cy="133353"/>
                <a:chOff x="2300288" y="4081460"/>
                <a:chExt cx="509591" cy="133353"/>
              </a:xfrm>
            </p:grpSpPr>
            <p:sp>
              <p:nvSpPr>
                <p:cNvPr id="81" name="Oval 8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ounded Rectangle 75"/>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8" name="Straight Connector 77"/>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rot="12112527">
              <a:off x="9993604" y="4799040"/>
              <a:ext cx="1071564" cy="510610"/>
              <a:chOff x="2171700" y="3167408"/>
              <a:chExt cx="1071564" cy="510610"/>
            </a:xfrm>
          </p:grpSpPr>
          <p:grpSp>
            <p:nvGrpSpPr>
              <p:cNvPr id="86" name="Group 85"/>
              <p:cNvGrpSpPr/>
              <p:nvPr/>
            </p:nvGrpSpPr>
            <p:grpSpPr>
              <a:xfrm>
                <a:off x="2245516" y="3544665"/>
                <a:ext cx="509591" cy="133353"/>
                <a:chOff x="2300288" y="4081460"/>
                <a:chExt cx="509591" cy="133353"/>
              </a:xfrm>
            </p:grpSpPr>
            <p:sp>
              <p:nvSpPr>
                <p:cNvPr id="95" name="Oval 9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p:cNvGrpSpPr/>
              <p:nvPr/>
            </p:nvGrpSpPr>
            <p:grpSpPr>
              <a:xfrm>
                <a:off x="2245516" y="3167408"/>
                <a:ext cx="509591" cy="133353"/>
                <a:chOff x="2300288" y="4081460"/>
                <a:chExt cx="509591" cy="133353"/>
              </a:xfrm>
            </p:grpSpPr>
            <p:sp>
              <p:nvSpPr>
                <p:cNvPr id="93" name="Oval 9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ounded Rectangle 8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0" name="Straight Connector 8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rot="20831731">
              <a:off x="10196036" y="3192225"/>
              <a:ext cx="1071564" cy="510610"/>
              <a:chOff x="2171700" y="3167408"/>
              <a:chExt cx="1071564" cy="510610"/>
            </a:xfrm>
          </p:grpSpPr>
          <p:grpSp>
            <p:nvGrpSpPr>
              <p:cNvPr id="98" name="Group 97"/>
              <p:cNvGrpSpPr/>
              <p:nvPr/>
            </p:nvGrpSpPr>
            <p:grpSpPr>
              <a:xfrm>
                <a:off x="2245516" y="3544665"/>
                <a:ext cx="509591" cy="133353"/>
                <a:chOff x="2300288" y="4081460"/>
                <a:chExt cx="509591" cy="133353"/>
              </a:xfrm>
            </p:grpSpPr>
            <p:sp>
              <p:nvSpPr>
                <p:cNvPr id="107" name="Oval 106"/>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2245516" y="3167408"/>
                <a:ext cx="509591" cy="133353"/>
                <a:chOff x="2300288" y="4081460"/>
                <a:chExt cx="509591" cy="133353"/>
              </a:xfrm>
            </p:grpSpPr>
            <p:sp>
              <p:nvSpPr>
                <p:cNvPr id="105" name="Oval 10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2" name="Straight Connector 101"/>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110" name="TextBox 109"/>
          <p:cNvSpPr txBox="1"/>
          <p:nvPr/>
        </p:nvSpPr>
        <p:spPr>
          <a:xfrm>
            <a:off x="267087" y="1867638"/>
            <a:ext cx="4107728" cy="2492990"/>
          </a:xfrm>
          <a:prstGeom prst="rect">
            <a:avLst/>
          </a:prstGeom>
          <a:noFill/>
        </p:spPr>
        <p:txBody>
          <a:bodyPr wrap="none" rtlCol="0">
            <a:spAutoFit/>
          </a:bodyPr>
          <a:lstStyle/>
          <a:p>
            <a:r>
              <a:rPr lang="en-US" sz="4800" b="1" dirty="0" smtClean="0"/>
              <a:t>Goals</a:t>
            </a:r>
            <a:endParaRPr lang="en-US" sz="4000" b="1" dirty="0" smtClean="0"/>
          </a:p>
          <a:p>
            <a:pPr marL="342900" indent="-342900">
              <a:buAutoNum type="arabicPeriod"/>
            </a:pPr>
            <a:r>
              <a:rPr lang="en-US" sz="3600" dirty="0" smtClean="0"/>
              <a:t>Avoid crashes</a:t>
            </a:r>
          </a:p>
          <a:p>
            <a:pPr marL="342900" indent="-342900">
              <a:buAutoNum type="arabicPeriod"/>
            </a:pPr>
            <a:r>
              <a:rPr lang="en-US" sz="3600" dirty="0" smtClean="0"/>
              <a:t>Stay in the playpen</a:t>
            </a:r>
          </a:p>
          <a:p>
            <a:pPr marL="342900" indent="-342900">
              <a:buAutoNum type="arabicPeriod"/>
            </a:pPr>
            <a:r>
              <a:rPr lang="en-US" sz="3600" dirty="0" smtClean="0"/>
              <a:t>Move continuously</a:t>
            </a:r>
          </a:p>
        </p:txBody>
      </p:sp>
      <p:sp>
        <p:nvSpPr>
          <p:cNvPr id="3" name="Smiley Face 2"/>
          <p:cNvSpPr/>
          <p:nvPr/>
        </p:nvSpPr>
        <p:spPr>
          <a:xfrm>
            <a:off x="1876504" y="5202988"/>
            <a:ext cx="598398" cy="625351"/>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4184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0133" y="1109711"/>
            <a:ext cx="9144000" cy="2387600"/>
          </a:xfrm>
        </p:spPr>
        <p:txBody>
          <a:bodyPr/>
          <a:lstStyle/>
          <a:p>
            <a:r>
              <a:rPr lang="en-US" dirty="0" smtClean="0"/>
              <a:t>Programming the Bot</a:t>
            </a:r>
            <a:endParaRPr lang="en-US" dirty="0"/>
          </a:p>
        </p:txBody>
      </p:sp>
      <p:sp>
        <p:nvSpPr>
          <p:cNvPr id="4"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grpSp>
        <p:nvGrpSpPr>
          <p:cNvPr id="5" name="Group 4"/>
          <p:cNvGrpSpPr/>
          <p:nvPr/>
        </p:nvGrpSpPr>
        <p:grpSpPr>
          <a:xfrm>
            <a:off x="696726" y="821021"/>
            <a:ext cx="1071564" cy="510610"/>
            <a:chOff x="2171700" y="3167408"/>
            <a:chExt cx="1071564" cy="510610"/>
          </a:xfrm>
        </p:grpSpPr>
        <p:grpSp>
          <p:nvGrpSpPr>
            <p:cNvPr id="6" name="Group 5"/>
            <p:cNvGrpSpPr/>
            <p:nvPr/>
          </p:nvGrpSpPr>
          <p:grpSpPr>
            <a:xfrm>
              <a:off x="2245516" y="3544665"/>
              <a:ext cx="509591" cy="133353"/>
              <a:chOff x="2300288" y="4081460"/>
              <a:chExt cx="509591" cy="133353"/>
            </a:xfrm>
          </p:grpSpPr>
          <p:sp>
            <p:nvSpPr>
              <p:cNvPr id="15" name="Oval 1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245516" y="3167408"/>
              <a:ext cx="509591" cy="133353"/>
              <a:chOff x="2300288" y="4081460"/>
              <a:chExt cx="509591" cy="133353"/>
            </a:xfrm>
          </p:grpSpPr>
          <p:sp>
            <p:nvSpPr>
              <p:cNvPr id="13" name="Oval 1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 name="Straight Connector 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6908041">
            <a:off x="3909587" y="989408"/>
            <a:ext cx="1071564" cy="510610"/>
            <a:chOff x="2171700" y="3167408"/>
            <a:chExt cx="1071564" cy="510610"/>
          </a:xfrm>
        </p:grpSpPr>
        <p:grpSp>
          <p:nvGrpSpPr>
            <p:cNvPr id="42" name="Group 41"/>
            <p:cNvGrpSpPr/>
            <p:nvPr/>
          </p:nvGrpSpPr>
          <p:grpSpPr>
            <a:xfrm>
              <a:off x="2245516" y="3544665"/>
              <a:ext cx="509591" cy="133353"/>
              <a:chOff x="2300288" y="4081460"/>
              <a:chExt cx="509591" cy="133353"/>
            </a:xfrm>
          </p:grpSpPr>
          <p:sp>
            <p:nvSpPr>
              <p:cNvPr id="51" name="Oval 5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245516" y="3167408"/>
              <a:ext cx="509591" cy="133353"/>
              <a:chOff x="2300288" y="4081460"/>
              <a:chExt cx="509591" cy="133353"/>
            </a:xfrm>
          </p:grpSpPr>
          <p:sp>
            <p:nvSpPr>
              <p:cNvPr id="49" name="Oval 48"/>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46" name="Straight Connector 45"/>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rot="20750181">
            <a:off x="744351" y="3795968"/>
            <a:ext cx="1071564" cy="510610"/>
            <a:chOff x="2171700" y="3167408"/>
            <a:chExt cx="1071564" cy="510610"/>
          </a:xfrm>
        </p:grpSpPr>
        <p:grpSp>
          <p:nvGrpSpPr>
            <p:cNvPr id="54" name="Group 53"/>
            <p:cNvGrpSpPr/>
            <p:nvPr/>
          </p:nvGrpSpPr>
          <p:grpSpPr>
            <a:xfrm>
              <a:off x="2245516" y="3544665"/>
              <a:ext cx="509591" cy="133353"/>
              <a:chOff x="2300288" y="4081460"/>
              <a:chExt cx="509591" cy="133353"/>
            </a:xfrm>
          </p:grpSpPr>
          <p:sp>
            <p:nvSpPr>
              <p:cNvPr id="63" name="Oval 6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2245516" y="3167408"/>
              <a:ext cx="509591" cy="133353"/>
              <a:chOff x="2300288" y="4081460"/>
              <a:chExt cx="509591" cy="133353"/>
            </a:xfrm>
          </p:grpSpPr>
          <p:sp>
            <p:nvSpPr>
              <p:cNvPr id="61" name="Oval 6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ounded Rectangle 55"/>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8" name="Straight Connector 57"/>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rot="3413051">
            <a:off x="8391657" y="877058"/>
            <a:ext cx="1071564" cy="510610"/>
            <a:chOff x="2171700" y="3167408"/>
            <a:chExt cx="1071564" cy="510610"/>
          </a:xfrm>
        </p:grpSpPr>
        <p:grpSp>
          <p:nvGrpSpPr>
            <p:cNvPr id="66" name="Group 65"/>
            <p:cNvGrpSpPr/>
            <p:nvPr/>
          </p:nvGrpSpPr>
          <p:grpSpPr>
            <a:xfrm>
              <a:off x="2245516" y="3544665"/>
              <a:ext cx="509591" cy="133353"/>
              <a:chOff x="2300288" y="4081460"/>
              <a:chExt cx="509591" cy="133353"/>
            </a:xfrm>
          </p:grpSpPr>
          <p:sp>
            <p:nvSpPr>
              <p:cNvPr id="75" name="Oval 7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2245516" y="3167408"/>
              <a:ext cx="509591" cy="133353"/>
              <a:chOff x="2300288" y="4081460"/>
              <a:chExt cx="509591" cy="133353"/>
            </a:xfrm>
          </p:grpSpPr>
          <p:sp>
            <p:nvSpPr>
              <p:cNvPr id="73" name="Oval 7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ounded Rectangle 6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0" name="Straight Connector 6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rot="17528669">
            <a:off x="2420751" y="5483740"/>
            <a:ext cx="1071564" cy="510610"/>
            <a:chOff x="2171700" y="3167408"/>
            <a:chExt cx="1071564" cy="510610"/>
          </a:xfrm>
        </p:grpSpPr>
        <p:grpSp>
          <p:nvGrpSpPr>
            <p:cNvPr id="78" name="Group 77"/>
            <p:cNvGrpSpPr/>
            <p:nvPr/>
          </p:nvGrpSpPr>
          <p:grpSpPr>
            <a:xfrm>
              <a:off x="2245516" y="3544665"/>
              <a:ext cx="509591" cy="133353"/>
              <a:chOff x="2300288" y="4081460"/>
              <a:chExt cx="509591" cy="133353"/>
            </a:xfrm>
          </p:grpSpPr>
          <p:sp>
            <p:nvSpPr>
              <p:cNvPr id="87" name="Oval 86"/>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2245516" y="3167408"/>
              <a:ext cx="509591" cy="133353"/>
              <a:chOff x="2300288" y="4081460"/>
              <a:chExt cx="509591" cy="133353"/>
            </a:xfrm>
          </p:grpSpPr>
          <p:sp>
            <p:nvSpPr>
              <p:cNvPr id="85" name="Oval 8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ounded Rectangle 79"/>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2" name="Straight Connector 81"/>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7928628" y="4334984"/>
            <a:ext cx="1300262" cy="1930864"/>
            <a:chOff x="9570979" y="1888397"/>
            <a:chExt cx="1618025" cy="2695489"/>
          </a:xfrm>
        </p:grpSpPr>
        <p:sp>
          <p:nvSpPr>
            <p:cNvPr id="92" name="Arc 91"/>
            <p:cNvSpPr/>
            <p:nvPr/>
          </p:nvSpPr>
          <p:spPr>
            <a:xfrm rot="20688790" flipH="1">
              <a:off x="10324839" y="275280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9570979" y="1888397"/>
              <a:ext cx="1618025" cy="2695489"/>
              <a:chOff x="9570979" y="1888397"/>
              <a:chExt cx="1618025" cy="2695489"/>
            </a:xfrm>
          </p:grpSpPr>
          <p:sp>
            <p:nvSpPr>
              <p:cNvPr id="31" name="Arc 30"/>
              <p:cNvSpPr/>
              <p:nvPr/>
            </p:nvSpPr>
            <p:spPr>
              <a:xfrm>
                <a:off x="9840125" y="1888397"/>
                <a:ext cx="726850" cy="774995"/>
              </a:xfrm>
              <a:prstGeom prst="arc">
                <a:avLst/>
              </a:prstGeom>
              <a:noFill/>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20688790" flipH="1">
                <a:off x="10180400" y="280629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20688790" flipH="1">
                <a:off x="10241896" y="2781815"/>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20688790" flipH="1">
                <a:off x="10303392" y="2767579"/>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ounded Rectangle 29"/>
              <p:cNvSpPr/>
              <p:nvPr/>
            </p:nvSpPr>
            <p:spPr>
              <a:xfrm>
                <a:off x="9910922" y="2242747"/>
                <a:ext cx="1278082" cy="571923"/>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076757" y="2304867"/>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698924" y="2290490"/>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9570979" y="3100511"/>
                <a:ext cx="1407791" cy="1229519"/>
              </a:xfrm>
              <a:prstGeom prst="roundRect">
                <a:avLst/>
              </a:prstGeom>
              <a:solidFill>
                <a:schemeClr val="tx1">
                  <a:lumMod val="75000"/>
                  <a:lumOff val="2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p:cNvSpPr/>
              <p:nvPr/>
            </p:nvSpPr>
            <p:spPr>
              <a:xfrm>
                <a:off x="10449103" y="3223198"/>
                <a:ext cx="421521" cy="393772"/>
              </a:xfrm>
              <a:prstGeom prst="arc">
                <a:avLst>
                  <a:gd name="adj1" fmla="val 10656221"/>
                  <a:gd name="adj2" fmla="val 0"/>
                </a:avLst>
              </a:prstGeom>
              <a:solidFill>
                <a:schemeClr val="bg1">
                  <a:lumMod val="95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a:stCxn id="34" idx="1"/>
              </p:cNvCxnSpPr>
              <p:nvPr/>
            </p:nvCxnSpPr>
            <p:spPr>
              <a:xfrm flipV="1">
                <a:off x="10659864" y="3276596"/>
                <a:ext cx="110498" cy="1434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840125" y="3223198"/>
                <a:ext cx="143984" cy="876956"/>
              </a:xfrm>
              <a:prstGeom prst="rect">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Bevel 37"/>
              <p:cNvSpPr/>
              <p:nvPr/>
            </p:nvSpPr>
            <p:spPr>
              <a:xfrm>
                <a:off x="10089615" y="3551326"/>
                <a:ext cx="712217" cy="586572"/>
              </a:xfrm>
              <a:prstGeom prst="bevel">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nut 38"/>
              <p:cNvSpPr/>
              <p:nvPr/>
            </p:nvSpPr>
            <p:spPr>
              <a:xfrm>
                <a:off x="10117623" y="3276596"/>
                <a:ext cx="253939" cy="216159"/>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ounded Rectangle 39"/>
              <p:cNvSpPr/>
              <p:nvPr/>
            </p:nvSpPr>
            <p:spPr>
              <a:xfrm rot="1106003">
                <a:off x="9840125" y="4330030"/>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rot="878193">
                <a:off x="10388636" y="4354616"/>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7" name="Group 106"/>
          <p:cNvGrpSpPr/>
          <p:nvPr/>
        </p:nvGrpSpPr>
        <p:grpSpPr>
          <a:xfrm>
            <a:off x="10560246" y="3667457"/>
            <a:ext cx="762000" cy="2590394"/>
            <a:chOff x="11341100" y="2044700"/>
            <a:chExt cx="762000" cy="2590394"/>
          </a:xfrm>
        </p:grpSpPr>
        <p:sp>
          <p:nvSpPr>
            <p:cNvPr id="95" name="Rounded Rectangle 94"/>
            <p:cNvSpPr/>
            <p:nvPr/>
          </p:nvSpPr>
          <p:spPr>
            <a:xfrm>
              <a:off x="11341100" y="2044700"/>
              <a:ext cx="762000" cy="2590394"/>
            </a:xfrm>
            <a:prstGeom prst="roundRect">
              <a:avLst/>
            </a:prstGeom>
            <a:solidFill>
              <a:schemeClr val="accent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a:off x="11341100" y="23035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11590876" y="2744603"/>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11376751" y="3384311"/>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11590876" y="3647330"/>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a:off x="11376053" y="31256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11541153" y="43575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1364940" y="40180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11667882" y="2111405"/>
              <a:ext cx="381000" cy="152400"/>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1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508591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5141" y="-186535"/>
            <a:ext cx="10515600" cy="1325563"/>
          </a:xfrm>
          <a:prstGeom prst="ellipse">
            <a:avLst/>
          </a:prstGeom>
        </p:spPr>
        <p:txBody>
          <a:bodyPr vert="horz" lIns="91440" tIns="45720" rIns="91440" bIns="45720" rtlCol="0" anchor="ctr">
            <a:normAutofit/>
          </a:bodyPr>
          <a:lstStyle/>
          <a:p>
            <a:pPr algn="ctr"/>
            <a:r>
              <a:rPr lang="en-US" dirty="0" smtClean="0"/>
              <a:t>Basics: Action blocks</a:t>
            </a:r>
            <a:endParaRPr lang="en-US" kern="1200" dirty="0">
              <a:solidFill>
                <a:schemeClr val="tx1"/>
              </a:solidFill>
              <a:latin typeface="+mj-lt"/>
              <a:ea typeface="+mj-ea"/>
              <a:cs typeface="+mj-cs"/>
            </a:endParaRPr>
          </a:p>
        </p:txBody>
      </p:sp>
      <p:sp>
        <p:nvSpPr>
          <p:cNvPr id="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40" y="985520"/>
            <a:ext cx="10073640" cy="5547360"/>
          </a:xfrm>
          <a:prstGeom prst="rect">
            <a:avLst/>
          </a:prstGeom>
        </p:spPr>
      </p:pic>
      <p:grpSp>
        <p:nvGrpSpPr>
          <p:cNvPr id="8" name="Group 7"/>
          <p:cNvGrpSpPr/>
          <p:nvPr/>
        </p:nvGrpSpPr>
        <p:grpSpPr>
          <a:xfrm>
            <a:off x="2070336" y="1903738"/>
            <a:ext cx="1448413" cy="509096"/>
            <a:chOff x="4579856" y="947549"/>
            <a:chExt cx="1448413" cy="509096"/>
          </a:xfrm>
        </p:grpSpPr>
        <p:sp>
          <p:nvSpPr>
            <p:cNvPr id="6" name="Oval 5"/>
            <p:cNvSpPr/>
            <p:nvPr/>
          </p:nvSpPr>
          <p:spPr>
            <a:xfrm>
              <a:off x="5583208" y="1232172"/>
              <a:ext cx="445061" cy="224473"/>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9856" y="947549"/>
              <a:ext cx="1341521" cy="369332"/>
            </a:xfrm>
            <a:prstGeom prst="rect">
              <a:avLst/>
            </a:prstGeom>
            <a:noFill/>
          </p:spPr>
          <p:txBody>
            <a:bodyPr wrap="none" rtlCol="0">
              <a:spAutoFit/>
            </a:bodyPr>
            <a:lstStyle/>
            <a:p>
              <a:r>
                <a:rPr lang="en-US" smtClean="0"/>
                <a:t>Large Motor</a:t>
              </a:r>
              <a:endParaRPr lang="en-US"/>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610" y="2003695"/>
            <a:ext cx="4406900" cy="3441700"/>
          </a:xfrm>
          <a:prstGeom prst="rect">
            <a:avLst/>
          </a:prstGeom>
        </p:spPr>
      </p:pic>
      <p:grpSp>
        <p:nvGrpSpPr>
          <p:cNvPr id="10" name="Group 9"/>
          <p:cNvGrpSpPr/>
          <p:nvPr/>
        </p:nvGrpSpPr>
        <p:grpSpPr>
          <a:xfrm>
            <a:off x="5506043" y="1878863"/>
            <a:ext cx="1920127" cy="651534"/>
            <a:chOff x="286731" y="1931646"/>
            <a:chExt cx="3304708" cy="840647"/>
          </a:xfrm>
        </p:grpSpPr>
        <p:sp>
          <p:nvSpPr>
            <p:cNvPr id="11" name="Oval 10"/>
            <p:cNvSpPr/>
            <p:nvPr/>
          </p:nvSpPr>
          <p:spPr>
            <a:xfrm>
              <a:off x="2210025" y="2381285"/>
              <a:ext cx="1381414" cy="391008"/>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6731" y="1931646"/>
              <a:ext cx="1651928" cy="476534"/>
            </a:xfrm>
            <a:prstGeom prst="rect">
              <a:avLst/>
            </a:prstGeom>
            <a:noFill/>
          </p:spPr>
          <p:txBody>
            <a:bodyPr wrap="none" rtlCol="0">
              <a:spAutoFit/>
            </a:bodyPr>
            <a:lstStyle/>
            <a:p>
              <a:r>
                <a:rPr lang="en-US" dirty="0" smtClean="0"/>
                <a:t>Steering</a:t>
              </a:r>
              <a:endParaRPr lang="en-US" dirty="0"/>
            </a:p>
          </p:txBody>
        </p:sp>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500" y="1701800"/>
            <a:ext cx="4508500" cy="4114800"/>
          </a:xfrm>
          <a:prstGeom prst="rect">
            <a:avLst/>
          </a:prstGeom>
        </p:spPr>
      </p:pic>
      <p:grpSp>
        <p:nvGrpSpPr>
          <p:cNvPr id="16" name="Group 15"/>
          <p:cNvGrpSpPr/>
          <p:nvPr/>
        </p:nvGrpSpPr>
        <p:grpSpPr>
          <a:xfrm>
            <a:off x="9471739" y="1819029"/>
            <a:ext cx="1946037" cy="593805"/>
            <a:chOff x="4222198" y="862840"/>
            <a:chExt cx="1946037" cy="593805"/>
          </a:xfrm>
        </p:grpSpPr>
        <p:sp>
          <p:nvSpPr>
            <p:cNvPr id="17" name="Oval 16"/>
            <p:cNvSpPr/>
            <p:nvPr/>
          </p:nvSpPr>
          <p:spPr>
            <a:xfrm>
              <a:off x="5426246" y="1232172"/>
              <a:ext cx="741989" cy="224473"/>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22198" y="862840"/>
              <a:ext cx="1204048" cy="369332"/>
            </a:xfrm>
            <a:prstGeom prst="rect">
              <a:avLst/>
            </a:prstGeom>
            <a:noFill/>
          </p:spPr>
          <p:txBody>
            <a:bodyPr wrap="none" rtlCol="0">
              <a:spAutoFit/>
            </a:bodyPr>
            <a:lstStyle/>
            <a:p>
              <a:r>
                <a:rPr lang="en-US" dirty="0" smtClean="0"/>
                <a:t>Move Tank</a:t>
              </a:r>
              <a:endParaRPr lang="en-US" dirty="0"/>
            </a:p>
          </p:txBody>
        </p:sp>
      </p:grpSp>
    </p:spTree>
    <p:extLst>
      <p:ext uri="{BB962C8B-B14F-4D97-AF65-F5344CB8AC3E}">
        <p14:creationId xmlns:p14="http://schemas.microsoft.com/office/powerpoint/2010/main" val="56608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5141" y="-186535"/>
            <a:ext cx="10515600" cy="1325563"/>
          </a:xfrm>
          <a:prstGeom prst="ellipse">
            <a:avLst/>
          </a:prstGeom>
        </p:spPr>
        <p:txBody>
          <a:bodyPr vert="horz" lIns="91440" tIns="45720" rIns="91440" bIns="45720" rtlCol="0" anchor="ctr">
            <a:normAutofit fontScale="90000"/>
          </a:bodyPr>
          <a:lstStyle/>
          <a:p>
            <a:pPr algn="ctr"/>
            <a:r>
              <a:rPr lang="en-US" dirty="0" smtClean="0"/>
              <a:t>Basics: Logic/Flow Control blocks</a:t>
            </a:r>
            <a:endParaRPr lang="en-US" kern="1200" dirty="0">
              <a:solidFill>
                <a:schemeClr val="tx1"/>
              </a:solidFill>
              <a:latin typeface="+mj-lt"/>
              <a:ea typeface="+mj-ea"/>
              <a:cs typeface="+mj-cs"/>
            </a:endParaRPr>
          </a:p>
        </p:txBody>
      </p:sp>
      <p:sp>
        <p:nvSpPr>
          <p:cNvPr id="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grpSp>
        <p:nvGrpSpPr>
          <p:cNvPr id="8" name="Group 7"/>
          <p:cNvGrpSpPr/>
          <p:nvPr/>
        </p:nvGrpSpPr>
        <p:grpSpPr>
          <a:xfrm>
            <a:off x="2070336" y="1903738"/>
            <a:ext cx="1448413" cy="509096"/>
            <a:chOff x="4579856" y="947549"/>
            <a:chExt cx="1448413" cy="509096"/>
          </a:xfrm>
        </p:grpSpPr>
        <p:sp>
          <p:nvSpPr>
            <p:cNvPr id="6" name="Oval 5"/>
            <p:cNvSpPr/>
            <p:nvPr/>
          </p:nvSpPr>
          <p:spPr>
            <a:xfrm>
              <a:off x="5583208" y="1232172"/>
              <a:ext cx="445061" cy="224473"/>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9856" y="947549"/>
              <a:ext cx="1341521" cy="369332"/>
            </a:xfrm>
            <a:prstGeom prst="rect">
              <a:avLst/>
            </a:prstGeom>
            <a:noFill/>
          </p:spPr>
          <p:txBody>
            <a:bodyPr wrap="none" rtlCol="0">
              <a:spAutoFit/>
            </a:bodyPr>
            <a:lstStyle/>
            <a:p>
              <a:r>
                <a:rPr lang="en-US" smtClean="0"/>
                <a:t>Large Motor</a:t>
              </a:r>
              <a:endParaRPr lang="en-US"/>
            </a:p>
          </p:txBody>
        </p:sp>
      </p:gr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610" y="2003695"/>
            <a:ext cx="4406900" cy="3441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741" y="748610"/>
            <a:ext cx="10058400" cy="6109390"/>
          </a:xfrm>
          <a:prstGeom prst="rect">
            <a:avLst/>
          </a:prstGeom>
        </p:spPr>
      </p:pic>
      <p:sp>
        <p:nvSpPr>
          <p:cNvPr id="19" name="TextBox 18"/>
          <p:cNvSpPr txBox="1"/>
          <p:nvPr/>
        </p:nvSpPr>
        <p:spPr>
          <a:xfrm>
            <a:off x="3073688" y="1336717"/>
            <a:ext cx="647934" cy="369332"/>
          </a:xfrm>
          <a:prstGeom prst="rect">
            <a:avLst/>
          </a:prstGeom>
          <a:noFill/>
        </p:spPr>
        <p:txBody>
          <a:bodyPr wrap="none" rtlCol="0">
            <a:spAutoFit/>
          </a:bodyPr>
          <a:lstStyle/>
          <a:p>
            <a:r>
              <a:rPr lang="en-US" smtClean="0"/>
              <a:t>Loop</a:t>
            </a:r>
            <a:endParaRPr lang="en-US"/>
          </a:p>
        </p:txBody>
      </p:sp>
      <p:grpSp>
        <p:nvGrpSpPr>
          <p:cNvPr id="27" name="Group 26"/>
          <p:cNvGrpSpPr/>
          <p:nvPr/>
        </p:nvGrpSpPr>
        <p:grpSpPr>
          <a:xfrm>
            <a:off x="4134366" y="1276368"/>
            <a:ext cx="3498416" cy="3192413"/>
            <a:chOff x="5158805" y="1367400"/>
            <a:chExt cx="3498416" cy="3192413"/>
          </a:xfrm>
        </p:grpSpPr>
        <p:grpSp>
          <p:nvGrpSpPr>
            <p:cNvPr id="10" name="Group 9"/>
            <p:cNvGrpSpPr/>
            <p:nvPr/>
          </p:nvGrpSpPr>
          <p:grpSpPr>
            <a:xfrm>
              <a:off x="5506043" y="1878863"/>
              <a:ext cx="1920127" cy="651534"/>
              <a:chOff x="286731" y="1931646"/>
              <a:chExt cx="3304708" cy="840647"/>
            </a:xfrm>
          </p:grpSpPr>
          <p:sp>
            <p:nvSpPr>
              <p:cNvPr id="11" name="Oval 10"/>
              <p:cNvSpPr/>
              <p:nvPr/>
            </p:nvSpPr>
            <p:spPr>
              <a:xfrm>
                <a:off x="2210025" y="2381285"/>
                <a:ext cx="1381414" cy="391008"/>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6731" y="1931646"/>
                <a:ext cx="1651928" cy="476534"/>
              </a:xfrm>
              <a:prstGeom prst="rect">
                <a:avLst/>
              </a:prstGeom>
              <a:noFill/>
            </p:spPr>
            <p:txBody>
              <a:bodyPr wrap="none" rtlCol="0">
                <a:spAutoFit/>
              </a:bodyPr>
              <a:lstStyle/>
              <a:p>
                <a:r>
                  <a:rPr lang="en-US" dirty="0" smtClean="0"/>
                  <a:t>Steering</a:t>
                </a:r>
                <a:endParaRPr lang="en-US" dirty="0"/>
              </a:p>
            </p:txBody>
          </p:sp>
        </p:gr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805" y="1706049"/>
              <a:ext cx="3498416" cy="2853764"/>
            </a:xfrm>
            <a:prstGeom prst="rect">
              <a:avLst/>
            </a:prstGeom>
          </p:spPr>
        </p:pic>
        <p:sp>
          <p:nvSpPr>
            <p:cNvPr id="20" name="TextBox 19"/>
            <p:cNvSpPr txBox="1"/>
            <p:nvPr/>
          </p:nvSpPr>
          <p:spPr>
            <a:xfrm>
              <a:off x="7319480" y="1367400"/>
              <a:ext cx="800412" cy="369332"/>
            </a:xfrm>
            <a:prstGeom prst="rect">
              <a:avLst/>
            </a:prstGeom>
            <a:noFill/>
          </p:spPr>
          <p:txBody>
            <a:bodyPr wrap="none" rtlCol="0">
              <a:spAutoFit/>
            </a:bodyPr>
            <a:lstStyle/>
            <a:p>
              <a:r>
                <a:rPr lang="en-US" dirty="0" smtClean="0"/>
                <a:t>Switch</a:t>
              </a:r>
              <a:endParaRPr lang="en-US" dirty="0"/>
            </a:p>
          </p:txBody>
        </p:sp>
        <p:sp>
          <p:nvSpPr>
            <p:cNvPr id="21" name="Oval 20"/>
            <p:cNvSpPr/>
            <p:nvPr/>
          </p:nvSpPr>
          <p:spPr>
            <a:xfrm>
              <a:off x="7280377" y="1766626"/>
              <a:ext cx="741989" cy="224473"/>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903637" y="2021971"/>
              <a:ext cx="1353447" cy="307777"/>
            </a:xfrm>
            <a:prstGeom prst="rect">
              <a:avLst/>
            </a:prstGeom>
            <a:noFill/>
          </p:spPr>
          <p:txBody>
            <a:bodyPr wrap="none" rtlCol="0">
              <a:spAutoFit/>
            </a:bodyPr>
            <a:lstStyle/>
            <a:p>
              <a:r>
                <a:rPr lang="en-US" sz="1400" dirty="0"/>
                <a:t>c</a:t>
              </a:r>
              <a:r>
                <a:rPr lang="en-US" sz="1400" dirty="0" smtClean="0"/>
                <a:t>ondition = true</a:t>
              </a:r>
              <a:endParaRPr lang="en-US" sz="1400" dirty="0"/>
            </a:p>
          </p:txBody>
        </p:sp>
        <p:sp>
          <p:nvSpPr>
            <p:cNvPr id="23" name="TextBox 22"/>
            <p:cNvSpPr txBox="1"/>
            <p:nvPr/>
          </p:nvSpPr>
          <p:spPr>
            <a:xfrm>
              <a:off x="5458509" y="3441082"/>
              <a:ext cx="1220719" cy="738664"/>
            </a:xfrm>
            <a:prstGeom prst="rect">
              <a:avLst/>
            </a:prstGeom>
            <a:noFill/>
          </p:spPr>
          <p:txBody>
            <a:bodyPr wrap="none" rtlCol="0">
              <a:spAutoFit/>
            </a:bodyPr>
            <a:lstStyle/>
            <a:p>
              <a:r>
                <a:rPr lang="en-US" sz="1400" dirty="0" smtClean="0"/>
                <a:t>if (condition)</a:t>
              </a:r>
            </a:p>
            <a:p>
              <a:r>
                <a:rPr lang="en-US" sz="1400" dirty="0"/>
                <a:t>t</a:t>
              </a:r>
              <a:r>
                <a:rPr lang="en-US" sz="1400" dirty="0" smtClean="0"/>
                <a:t>ypically from </a:t>
              </a:r>
            </a:p>
            <a:p>
              <a:r>
                <a:rPr lang="en-US" sz="1400" dirty="0"/>
                <a:t>a</a:t>
              </a:r>
              <a:r>
                <a:rPr lang="en-US" sz="1400" dirty="0" smtClean="0"/>
                <a:t> sensor</a:t>
              </a:r>
              <a:endParaRPr lang="en-US" sz="1400" dirty="0"/>
            </a:p>
          </p:txBody>
        </p:sp>
        <p:sp>
          <p:nvSpPr>
            <p:cNvPr id="24" name="TextBox 23"/>
            <p:cNvSpPr txBox="1"/>
            <p:nvPr/>
          </p:nvSpPr>
          <p:spPr>
            <a:xfrm>
              <a:off x="6977860" y="3371713"/>
              <a:ext cx="1385316" cy="307777"/>
            </a:xfrm>
            <a:prstGeom prst="rect">
              <a:avLst/>
            </a:prstGeom>
            <a:noFill/>
          </p:spPr>
          <p:txBody>
            <a:bodyPr wrap="none" rtlCol="0">
              <a:spAutoFit/>
            </a:bodyPr>
            <a:lstStyle/>
            <a:p>
              <a:r>
                <a:rPr lang="en-US" sz="1400" dirty="0"/>
                <a:t>c</a:t>
              </a:r>
              <a:r>
                <a:rPr lang="en-US" sz="1400" dirty="0" smtClean="0"/>
                <a:t>ondition = false</a:t>
              </a:r>
              <a:endParaRPr lang="en-US" sz="1400" dirty="0"/>
            </a:p>
          </p:txBody>
        </p:sp>
        <p:sp>
          <p:nvSpPr>
            <p:cNvPr id="25" name="Oval 24"/>
            <p:cNvSpPr/>
            <p:nvPr/>
          </p:nvSpPr>
          <p:spPr>
            <a:xfrm>
              <a:off x="7267137" y="3097418"/>
              <a:ext cx="741989" cy="224473"/>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783" y="1336717"/>
            <a:ext cx="3935220" cy="4302530"/>
          </a:xfrm>
          <a:prstGeom prst="rect">
            <a:avLst/>
          </a:prstGeom>
        </p:spPr>
      </p:pic>
    </p:spTree>
    <p:extLst>
      <p:ext uri="{BB962C8B-B14F-4D97-AF65-F5344CB8AC3E}">
        <p14:creationId xmlns:p14="http://schemas.microsoft.com/office/powerpoint/2010/main" val="4811525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5141" y="-186535"/>
            <a:ext cx="10515600" cy="1325563"/>
          </a:xfrm>
          <a:prstGeom prst="ellipse">
            <a:avLst/>
          </a:prstGeom>
        </p:spPr>
        <p:txBody>
          <a:bodyPr vert="horz" lIns="91440" tIns="45720" rIns="91440" bIns="45720" rtlCol="0" anchor="ctr">
            <a:normAutofit/>
          </a:bodyPr>
          <a:lstStyle/>
          <a:p>
            <a:pPr algn="ctr"/>
            <a:r>
              <a:rPr lang="en-US" dirty="0" smtClean="0"/>
              <a:t>Basics: Sensor blocks</a:t>
            </a:r>
            <a:endParaRPr lang="en-US" kern="1200" dirty="0">
              <a:solidFill>
                <a:schemeClr val="tx1"/>
              </a:solidFill>
              <a:latin typeface="+mj-lt"/>
              <a:ea typeface="+mj-ea"/>
              <a:cs typeface="+mj-cs"/>
            </a:endParaRPr>
          </a:p>
        </p:txBody>
      </p:sp>
      <p:sp>
        <p:nvSpPr>
          <p:cNvPr id="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grpSp>
        <p:nvGrpSpPr>
          <p:cNvPr id="8" name="Group 7"/>
          <p:cNvGrpSpPr/>
          <p:nvPr/>
        </p:nvGrpSpPr>
        <p:grpSpPr>
          <a:xfrm>
            <a:off x="2070336" y="1903738"/>
            <a:ext cx="1448413" cy="509096"/>
            <a:chOff x="4579856" y="947549"/>
            <a:chExt cx="1448413" cy="509096"/>
          </a:xfrm>
        </p:grpSpPr>
        <p:sp>
          <p:nvSpPr>
            <p:cNvPr id="6" name="Oval 5"/>
            <p:cNvSpPr/>
            <p:nvPr/>
          </p:nvSpPr>
          <p:spPr>
            <a:xfrm>
              <a:off x="5583208" y="1232172"/>
              <a:ext cx="445061" cy="224473"/>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9856" y="947549"/>
              <a:ext cx="1341521" cy="369332"/>
            </a:xfrm>
            <a:prstGeom prst="rect">
              <a:avLst/>
            </a:prstGeom>
            <a:noFill/>
          </p:spPr>
          <p:txBody>
            <a:bodyPr wrap="none" rtlCol="0">
              <a:spAutoFit/>
            </a:bodyPr>
            <a:lstStyle/>
            <a:p>
              <a:r>
                <a:rPr lang="en-US" smtClean="0"/>
                <a:t>Large Motor</a:t>
              </a:r>
              <a:endParaRPr lang="en-US"/>
            </a:p>
          </p:txBody>
        </p:sp>
      </p:gr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610" y="2003695"/>
            <a:ext cx="4406900" cy="3441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741" y="748610"/>
            <a:ext cx="10058400" cy="6109390"/>
          </a:xfrm>
          <a:prstGeom prst="rect">
            <a:avLst/>
          </a:prstGeom>
        </p:spPr>
      </p:pic>
      <p:sp>
        <p:nvSpPr>
          <p:cNvPr id="19" name="TextBox 18"/>
          <p:cNvSpPr txBox="1"/>
          <p:nvPr/>
        </p:nvSpPr>
        <p:spPr>
          <a:xfrm>
            <a:off x="3073688" y="1336717"/>
            <a:ext cx="647934" cy="369332"/>
          </a:xfrm>
          <a:prstGeom prst="rect">
            <a:avLst/>
          </a:prstGeom>
          <a:noFill/>
        </p:spPr>
        <p:txBody>
          <a:bodyPr wrap="none" rtlCol="0">
            <a:spAutoFit/>
          </a:bodyPr>
          <a:lstStyle/>
          <a:p>
            <a:r>
              <a:rPr lang="en-US" smtClean="0"/>
              <a:t>Loop</a:t>
            </a:r>
            <a:endParaRPr lang="en-US"/>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524" y="1374336"/>
            <a:ext cx="3935220" cy="430253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941" y="1521383"/>
            <a:ext cx="5575300" cy="3822700"/>
          </a:xfrm>
          <a:prstGeom prst="rect">
            <a:avLst/>
          </a:prstGeom>
        </p:spPr>
      </p:pic>
    </p:spTree>
    <p:extLst>
      <p:ext uri="{BB962C8B-B14F-4D97-AF65-F5344CB8AC3E}">
        <p14:creationId xmlns:p14="http://schemas.microsoft.com/office/powerpoint/2010/main" val="16385602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5141" y="-186535"/>
            <a:ext cx="10515600" cy="1325563"/>
          </a:xfrm>
          <a:prstGeom prst="ellipse">
            <a:avLst/>
          </a:prstGeom>
        </p:spPr>
        <p:txBody>
          <a:bodyPr vert="horz" lIns="91440" tIns="45720" rIns="91440" bIns="45720" rtlCol="0" anchor="ctr">
            <a:normAutofit/>
          </a:bodyPr>
          <a:lstStyle/>
          <a:p>
            <a:pPr algn="ctr"/>
            <a:r>
              <a:rPr lang="en-US" dirty="0" smtClean="0"/>
              <a:t>Pseudo Code</a:t>
            </a:r>
            <a:endParaRPr lang="en-US" kern="1200" dirty="0">
              <a:solidFill>
                <a:schemeClr val="tx1"/>
              </a:solidFill>
              <a:latin typeface="+mj-lt"/>
              <a:ea typeface="+mj-ea"/>
              <a:cs typeface="+mj-cs"/>
            </a:endParaRPr>
          </a:p>
        </p:txBody>
      </p:sp>
      <p:sp>
        <p:nvSpPr>
          <p:cNvPr id="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3" name="Rectangle 2"/>
          <p:cNvSpPr/>
          <p:nvPr/>
        </p:nvSpPr>
        <p:spPr>
          <a:xfrm>
            <a:off x="1248032" y="1492251"/>
            <a:ext cx="9570720" cy="5262979"/>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2400" dirty="0" smtClean="0"/>
              <a:t>Determine what we want to accomplish in English-like language?</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2400" dirty="0" smtClean="0"/>
              <a:t>e.g.</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sz="2400" dirty="0" smtClean="0"/>
              <a:t>Go straight forever</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400" dirty="0" smtClean="0"/>
          </a:p>
          <a:p>
            <a:pPr lvl="1"/>
            <a:r>
              <a:rPr lang="en-US" sz="2400" dirty="0" smtClean="0"/>
              <a:t>      start</a:t>
            </a:r>
          </a:p>
          <a:p>
            <a:pPr lvl="1"/>
            <a:r>
              <a:rPr lang="en-US" sz="2400" dirty="0" smtClean="0"/>
              <a:t> go straight (rotations = 1)</a:t>
            </a:r>
          </a:p>
          <a:p>
            <a:pPr lvl="1"/>
            <a:r>
              <a:rPr lang="en-US" sz="2400" dirty="0" smtClean="0"/>
              <a:t>     loop</a:t>
            </a:r>
          </a:p>
          <a:p>
            <a:pPr marL="457200" lvl="0" indent="-457200">
              <a:buFont typeface="+mj-lt"/>
              <a:buAutoNum type="arabicPeriod"/>
              <a:defRPr/>
            </a:pPr>
            <a:endParaRPr lang="en-US" sz="2400" dirty="0" smtClean="0"/>
          </a:p>
          <a:p>
            <a:pPr marL="457200" lvl="0" indent="-457200">
              <a:buFont typeface="+mj-lt"/>
              <a:buAutoNum type="arabicPeriod" startAt="2"/>
              <a:defRPr/>
            </a:pPr>
            <a:r>
              <a:rPr lang="en-US" sz="2400" dirty="0" smtClean="0"/>
              <a:t>Go </a:t>
            </a:r>
            <a:r>
              <a:rPr lang="en-US" sz="2400" dirty="0"/>
              <a:t>straight </a:t>
            </a:r>
            <a:r>
              <a:rPr lang="en-US" sz="2400" dirty="0" smtClean="0"/>
              <a:t>forever, turn ‘right’ if object detected</a:t>
            </a:r>
            <a:endParaRPr lang="en-US" sz="2400" dirty="0"/>
          </a:p>
          <a:p>
            <a:pPr lvl="1"/>
            <a:r>
              <a:rPr lang="en-US" sz="2400" dirty="0"/>
              <a:t>    </a:t>
            </a:r>
            <a:r>
              <a:rPr lang="en-US" sz="2400" dirty="0" smtClean="0"/>
              <a:t>   start</a:t>
            </a:r>
            <a:endParaRPr lang="en-US" sz="2400" dirty="0"/>
          </a:p>
          <a:p>
            <a:pPr lvl="1"/>
            <a:r>
              <a:rPr lang="en-US" sz="2400" dirty="0"/>
              <a:t>go straight (rotations = 1</a:t>
            </a:r>
            <a:r>
              <a:rPr lang="en-US" sz="2400" dirty="0" smtClean="0"/>
              <a:t>)</a:t>
            </a:r>
          </a:p>
          <a:p>
            <a:pPr lvl="1"/>
            <a:r>
              <a:rPr lang="en-US" sz="2400" dirty="0"/>
              <a:t>i</a:t>
            </a:r>
            <a:r>
              <a:rPr lang="en-US" sz="2400" dirty="0" smtClean="0"/>
              <a:t>f (object detected within 10 inches)</a:t>
            </a:r>
          </a:p>
          <a:p>
            <a:pPr lvl="1"/>
            <a:r>
              <a:rPr lang="en-US" sz="2400" dirty="0"/>
              <a:t> </a:t>
            </a:r>
            <a:r>
              <a:rPr lang="en-US" sz="2400" dirty="0" smtClean="0"/>
              <a:t> turn right</a:t>
            </a:r>
            <a:endParaRPr lang="en-US" sz="2400" dirty="0"/>
          </a:p>
          <a:p>
            <a:pPr lvl="1"/>
            <a:r>
              <a:rPr lang="en-US" sz="2400" dirty="0" smtClean="0"/>
              <a:t>   loop</a:t>
            </a:r>
            <a:endParaRPr lang="en-US" sz="2400" dirty="0"/>
          </a:p>
        </p:txBody>
      </p:sp>
      <p:grpSp>
        <p:nvGrpSpPr>
          <p:cNvPr id="17" name="Group 16"/>
          <p:cNvGrpSpPr/>
          <p:nvPr/>
        </p:nvGrpSpPr>
        <p:grpSpPr>
          <a:xfrm>
            <a:off x="1168400" y="3383280"/>
            <a:ext cx="1259840" cy="682635"/>
            <a:chOff x="1168400" y="3383280"/>
            <a:chExt cx="1259840" cy="682635"/>
          </a:xfrm>
        </p:grpSpPr>
        <p:cxnSp>
          <p:nvCxnSpPr>
            <p:cNvPr id="10" name="Elbow Connector 9"/>
            <p:cNvCxnSpPr/>
            <p:nvPr/>
          </p:nvCxnSpPr>
          <p:spPr>
            <a:xfrm rot="10800000">
              <a:off x="1168400" y="3893195"/>
              <a:ext cx="1259840" cy="1727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5400000" flipH="1" flipV="1">
              <a:off x="1000760" y="3550920"/>
              <a:ext cx="487680" cy="152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1320800" y="3383280"/>
              <a:ext cx="7010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960541" y="5276109"/>
            <a:ext cx="1259840" cy="1375294"/>
            <a:chOff x="1168400" y="2690621"/>
            <a:chExt cx="1259840" cy="1375294"/>
          </a:xfrm>
        </p:grpSpPr>
        <p:cxnSp>
          <p:nvCxnSpPr>
            <p:cNvPr id="19" name="Elbow Connector 18"/>
            <p:cNvCxnSpPr/>
            <p:nvPr/>
          </p:nvCxnSpPr>
          <p:spPr>
            <a:xfrm rot="10800000">
              <a:off x="1168400" y="3893195"/>
              <a:ext cx="1259840" cy="1727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flipH="1" flipV="1">
              <a:off x="613274" y="3248288"/>
              <a:ext cx="1177799" cy="675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a:off x="1294979" y="2690621"/>
              <a:ext cx="701040" cy="12700"/>
            </a:xfrm>
            <a:prstGeom prst="bentConnector3">
              <a:avLst>
                <a:gd name="adj1" fmla="val 4710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671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5141" y="-186535"/>
            <a:ext cx="10515600" cy="1325563"/>
          </a:xfrm>
          <a:prstGeom prst="ellipse">
            <a:avLst/>
          </a:prstGeom>
        </p:spPr>
        <p:txBody>
          <a:bodyPr vert="horz" lIns="91440" tIns="45720" rIns="91440" bIns="45720" rtlCol="0" anchor="ctr">
            <a:normAutofit/>
          </a:bodyPr>
          <a:lstStyle/>
          <a:p>
            <a:pPr algn="ctr"/>
            <a:r>
              <a:rPr lang="en-US" dirty="0" smtClean="0"/>
              <a:t>Pseudo Code </a:t>
            </a:r>
            <a:r>
              <a:rPr lang="mr-IN" dirty="0" smtClean="0"/>
              <a:t>–</a:t>
            </a:r>
            <a:r>
              <a:rPr lang="en-US" dirty="0" smtClean="0"/>
              <a:t> (2)</a:t>
            </a:r>
            <a:endParaRPr lang="en-US" kern="1200" dirty="0">
              <a:solidFill>
                <a:schemeClr val="tx1"/>
              </a:solidFill>
              <a:latin typeface="+mj-lt"/>
              <a:ea typeface="+mj-ea"/>
              <a:cs typeface="+mj-cs"/>
            </a:endParaRPr>
          </a:p>
        </p:txBody>
      </p:sp>
      <p:sp>
        <p:nvSpPr>
          <p:cNvPr id="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3" name="Rectangle 2"/>
          <p:cNvSpPr/>
          <p:nvPr/>
        </p:nvSpPr>
        <p:spPr>
          <a:xfrm>
            <a:off x="1248032" y="1492251"/>
            <a:ext cx="9570720" cy="2677656"/>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2400" dirty="0" smtClean="0"/>
              <a:t>Determine what we want to accomplish in English-like language</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2400" dirty="0" smtClean="0"/>
              <a:t>3. Go straight forever, turn ‘right’ if white line (playpen border) detected</a:t>
            </a:r>
            <a:endParaRPr lang="en-US" sz="2400" dirty="0"/>
          </a:p>
          <a:p>
            <a:pPr lvl="1"/>
            <a:r>
              <a:rPr lang="en-US" sz="2400" dirty="0"/>
              <a:t>    </a:t>
            </a:r>
            <a:r>
              <a:rPr lang="en-US" sz="2400" dirty="0" smtClean="0"/>
              <a:t>   start</a:t>
            </a:r>
            <a:endParaRPr lang="en-US" sz="2400" dirty="0"/>
          </a:p>
          <a:p>
            <a:pPr lvl="1"/>
            <a:r>
              <a:rPr lang="en-US" sz="2400" dirty="0"/>
              <a:t>go straight (rotations = 1</a:t>
            </a:r>
            <a:r>
              <a:rPr lang="en-US" sz="2400" dirty="0" smtClean="0"/>
              <a:t>)</a:t>
            </a:r>
          </a:p>
          <a:p>
            <a:pPr lvl="1"/>
            <a:r>
              <a:rPr lang="en-US" sz="2400" dirty="0"/>
              <a:t>i</a:t>
            </a:r>
            <a:r>
              <a:rPr lang="en-US" sz="2400" dirty="0" smtClean="0"/>
              <a:t>f (white line detected (reflected intensity or code detection))</a:t>
            </a:r>
          </a:p>
          <a:p>
            <a:pPr lvl="1"/>
            <a:r>
              <a:rPr lang="en-US" sz="2400" dirty="0"/>
              <a:t> </a:t>
            </a:r>
            <a:r>
              <a:rPr lang="en-US" sz="2400" dirty="0" smtClean="0"/>
              <a:t> turn right</a:t>
            </a:r>
            <a:endParaRPr lang="en-US" sz="2400" dirty="0"/>
          </a:p>
          <a:p>
            <a:pPr lvl="1"/>
            <a:r>
              <a:rPr lang="en-US" sz="2400" dirty="0" smtClean="0"/>
              <a:t>       loop</a:t>
            </a:r>
            <a:endParaRPr lang="en-US" sz="2400" dirty="0"/>
          </a:p>
        </p:txBody>
      </p:sp>
      <p:grpSp>
        <p:nvGrpSpPr>
          <p:cNvPr id="17" name="Group 16"/>
          <p:cNvGrpSpPr/>
          <p:nvPr/>
        </p:nvGrpSpPr>
        <p:grpSpPr>
          <a:xfrm>
            <a:off x="1168400" y="3383280"/>
            <a:ext cx="1259840" cy="682635"/>
            <a:chOff x="1168400" y="3383280"/>
            <a:chExt cx="1259840" cy="682635"/>
          </a:xfrm>
        </p:grpSpPr>
        <p:cxnSp>
          <p:nvCxnSpPr>
            <p:cNvPr id="10" name="Elbow Connector 9"/>
            <p:cNvCxnSpPr/>
            <p:nvPr/>
          </p:nvCxnSpPr>
          <p:spPr>
            <a:xfrm rot="10800000">
              <a:off x="1168400" y="3893195"/>
              <a:ext cx="1259840" cy="1727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5400000" flipH="1" flipV="1">
              <a:off x="1000760" y="3550920"/>
              <a:ext cx="487680" cy="152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1320800" y="3383280"/>
              <a:ext cx="7010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5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5141" y="-186535"/>
            <a:ext cx="10515600" cy="1325563"/>
          </a:xfrm>
          <a:prstGeom prst="ellipse">
            <a:avLst/>
          </a:prstGeom>
        </p:spPr>
        <p:txBody>
          <a:bodyPr vert="horz" lIns="91440" tIns="45720" rIns="91440" bIns="45720" rtlCol="0" anchor="ctr">
            <a:normAutofit/>
          </a:bodyPr>
          <a:lstStyle/>
          <a:p>
            <a:pPr algn="ctr"/>
            <a:r>
              <a:rPr lang="en-US" dirty="0" smtClean="0"/>
              <a:t>Discussion </a:t>
            </a:r>
            <a:r>
              <a:rPr lang="en-US" kern="1200" dirty="0" smtClean="0">
                <a:solidFill>
                  <a:schemeClr val="tx1"/>
                </a:solidFill>
                <a:latin typeface="+mj-lt"/>
                <a:ea typeface="+mj-ea"/>
                <a:cs typeface="+mj-cs"/>
              </a:rPr>
              <a:t>Topics</a:t>
            </a:r>
            <a:endParaRPr lang="en-US" kern="1200" dirty="0">
              <a:solidFill>
                <a:schemeClr val="tx1"/>
              </a:solidFill>
              <a:latin typeface="+mj-lt"/>
              <a:ea typeface="+mj-ea"/>
              <a:cs typeface="+mj-cs"/>
            </a:endParaRPr>
          </a:p>
        </p:txBody>
      </p:sp>
      <p:sp>
        <p:nvSpPr>
          <p:cNvPr id="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3" name="Rectangle 2"/>
          <p:cNvSpPr/>
          <p:nvPr/>
        </p:nvSpPr>
        <p:spPr>
          <a:xfrm>
            <a:off x="1248032" y="1492251"/>
            <a:ext cx="9570720" cy="3785652"/>
          </a:xfrm>
          <a:prstGeom prst="rect">
            <a:avLst/>
          </a:prstGeom>
        </p:spPr>
        <p:txBody>
          <a:bodyPr wrap="square">
            <a:spAutoFit/>
          </a:bodyPr>
          <a:lstStyle/>
          <a:p>
            <a:pPr marL="285750" indent="-285750">
              <a:buFont typeface="Arial" charset="0"/>
              <a:buChar char="•"/>
            </a:pPr>
            <a:r>
              <a:rPr lang="en-US" sz="2400" dirty="0" smtClean="0"/>
              <a:t>Each bot acts on their own.</a:t>
            </a:r>
            <a:r>
              <a:rPr lang="en-US" sz="2400" dirty="0"/>
              <a:t> </a:t>
            </a:r>
            <a:r>
              <a:rPr lang="en-US" sz="2400" dirty="0" smtClean="0"/>
              <a:t>How do the bots coordinate their actions?</a:t>
            </a:r>
          </a:p>
          <a:p>
            <a:pPr marL="285750" indent="-285750">
              <a:buFont typeface="Arial" charset="0"/>
              <a:buChar char="•"/>
            </a:pPr>
            <a:r>
              <a:rPr lang="en-US" sz="2400" dirty="0" smtClean="0"/>
              <a:t>How does the bot detect another bot?</a:t>
            </a:r>
          </a:p>
          <a:p>
            <a:pPr marL="285750" indent="-285750">
              <a:buFont typeface="Arial" charset="0"/>
              <a:buChar char="•"/>
            </a:pPr>
            <a:r>
              <a:rPr lang="en-US" sz="2400" dirty="0" smtClean="0"/>
              <a:t>What sensors shall we use?</a:t>
            </a:r>
          </a:p>
          <a:p>
            <a:pPr marL="285750" indent="-285750">
              <a:buFont typeface="Arial" charset="0"/>
              <a:buChar char="•"/>
            </a:pPr>
            <a:r>
              <a:rPr lang="en-US" sz="2400" dirty="0" smtClean="0"/>
              <a:t>What speed should the bot be moving at?</a:t>
            </a:r>
          </a:p>
          <a:p>
            <a:pPr marL="285750" indent="-285750">
              <a:buFont typeface="Arial" charset="0"/>
              <a:buChar char="•"/>
            </a:pPr>
            <a:r>
              <a:rPr lang="en-US" sz="2400" dirty="0" smtClean="0"/>
              <a:t>What should  occur when your bot detects another bot?</a:t>
            </a:r>
          </a:p>
          <a:p>
            <a:pPr marL="285750" indent="-285750">
              <a:buFont typeface="Arial" charset="0"/>
              <a:buChar char="•"/>
            </a:pPr>
            <a:r>
              <a:rPr lang="en-US" sz="2400" dirty="0" smtClean="0"/>
              <a:t>Does can the bot avoid another bot? Does the direction of turn matter?</a:t>
            </a:r>
          </a:p>
          <a:p>
            <a:pPr marL="285750" indent="-285750">
              <a:buFont typeface="Arial" charset="0"/>
              <a:buChar char="•"/>
            </a:pPr>
            <a:r>
              <a:rPr lang="en-US" sz="2400" dirty="0" smtClean="0"/>
              <a:t>How </a:t>
            </a:r>
            <a:r>
              <a:rPr lang="en-US" sz="2400" dirty="0"/>
              <a:t>does the bot stay within the playpen? How does your bot detect the red border</a:t>
            </a:r>
            <a:r>
              <a:rPr lang="en-US" sz="2400" dirty="0" smtClean="0"/>
              <a:t>?</a:t>
            </a:r>
            <a:endParaRPr lang="en-US" sz="2400" dirty="0"/>
          </a:p>
          <a:p>
            <a:pPr marL="285750" indent="-285750">
              <a:buFont typeface="Arial" charset="0"/>
              <a:buChar char="•"/>
            </a:pPr>
            <a:r>
              <a:rPr lang="en-US" sz="2400" dirty="0"/>
              <a:t>What other improvements can we make? Speed? </a:t>
            </a:r>
            <a:r>
              <a:rPr lang="en-US" sz="2400" dirty="0" err="1"/>
              <a:t>Finetune</a:t>
            </a:r>
            <a:r>
              <a:rPr lang="en-US" sz="2400" dirty="0"/>
              <a:t> turns? etc</a:t>
            </a:r>
            <a:r>
              <a:rPr lang="en-US" sz="2400" dirty="0" smtClean="0"/>
              <a:t>.</a:t>
            </a:r>
          </a:p>
          <a:p>
            <a:pPr marL="285750" indent="-285750">
              <a:buFont typeface="Arial" charset="0"/>
              <a:buChar char="•"/>
            </a:pPr>
            <a:endParaRPr lang="en-US" sz="2400" dirty="0" smtClean="0"/>
          </a:p>
        </p:txBody>
      </p:sp>
    </p:spTree>
    <p:extLst>
      <p:ext uri="{BB962C8B-B14F-4D97-AF65-F5344CB8AC3E}">
        <p14:creationId xmlns:p14="http://schemas.microsoft.com/office/powerpoint/2010/main" val="12455378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9608" y="-176386"/>
            <a:ext cx="10515600" cy="1325563"/>
          </a:xfrm>
          <a:prstGeom prst="ellipse">
            <a:avLst/>
          </a:prstGeom>
        </p:spPr>
        <p:txBody>
          <a:bodyPr vert="horz" lIns="91440" tIns="45720" rIns="91440" bIns="45720" rtlCol="0" anchor="ctr">
            <a:normAutofit/>
          </a:bodyPr>
          <a:lstStyle/>
          <a:p>
            <a:pPr algn="ctr"/>
            <a:r>
              <a:rPr lang="en-US" sz="3600" kern="1200" dirty="0" smtClean="0">
                <a:solidFill>
                  <a:schemeClr val="tx1"/>
                </a:solidFill>
                <a:latin typeface="+mj-lt"/>
                <a:ea typeface="+mj-ea"/>
                <a:cs typeface="+mj-cs"/>
              </a:rPr>
              <a:t>Framework</a:t>
            </a:r>
            <a:endParaRPr lang="en-US" sz="3600" kern="1200" dirty="0">
              <a:solidFill>
                <a:schemeClr val="tx1"/>
              </a:solidFill>
              <a:latin typeface="+mj-lt"/>
              <a:ea typeface="+mj-ea"/>
              <a:cs typeface="+mj-cs"/>
            </a:endParaRPr>
          </a:p>
        </p:txBody>
      </p:sp>
      <p:sp>
        <p:nvSpPr>
          <p:cNvPr id="1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5" name="Rectangle 4"/>
          <p:cNvSpPr/>
          <p:nvPr/>
        </p:nvSpPr>
        <p:spPr>
          <a:xfrm>
            <a:off x="3210560" y="2346960"/>
            <a:ext cx="1026160" cy="91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 straight</a:t>
            </a:r>
          </a:p>
          <a:p>
            <a:pPr algn="ctr"/>
            <a:r>
              <a:rPr lang="en-US" dirty="0" smtClean="0"/>
              <a:t>code</a:t>
            </a:r>
            <a:endParaRPr lang="en-US" dirty="0"/>
          </a:p>
        </p:txBody>
      </p:sp>
      <p:sp>
        <p:nvSpPr>
          <p:cNvPr id="14" name="Rectangle 13"/>
          <p:cNvSpPr/>
          <p:nvPr/>
        </p:nvSpPr>
        <p:spPr>
          <a:xfrm>
            <a:off x="5715406" y="2292104"/>
            <a:ext cx="1020673" cy="1154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object/</a:t>
            </a:r>
          </a:p>
          <a:p>
            <a:pPr algn="ctr"/>
            <a:r>
              <a:rPr lang="en-US" dirty="0" smtClean="0"/>
              <a:t>Take Action</a:t>
            </a:r>
          </a:p>
        </p:txBody>
      </p:sp>
      <p:sp>
        <p:nvSpPr>
          <p:cNvPr id="16" name="Rectangle 15"/>
          <p:cNvSpPr/>
          <p:nvPr/>
        </p:nvSpPr>
        <p:spPr>
          <a:xfrm>
            <a:off x="8296796" y="2316480"/>
            <a:ext cx="1019924" cy="1046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a:t>
            </a:r>
          </a:p>
          <a:p>
            <a:pPr algn="ctr"/>
            <a:r>
              <a:rPr lang="en-US" dirty="0" smtClean="0"/>
              <a:t>Playpen/ Take Action</a:t>
            </a:r>
          </a:p>
        </p:txBody>
      </p:sp>
      <p:sp>
        <p:nvSpPr>
          <p:cNvPr id="6" name="TextBox 5"/>
          <p:cNvSpPr txBox="1"/>
          <p:nvPr/>
        </p:nvSpPr>
        <p:spPr>
          <a:xfrm>
            <a:off x="3337508" y="1727318"/>
            <a:ext cx="772263" cy="369332"/>
          </a:xfrm>
          <a:prstGeom prst="rect">
            <a:avLst/>
          </a:prstGeom>
          <a:noFill/>
        </p:spPr>
        <p:txBody>
          <a:bodyPr wrap="none" rtlCol="0">
            <a:spAutoFit/>
          </a:bodyPr>
          <a:lstStyle/>
          <a:p>
            <a:r>
              <a:rPr lang="en-US" dirty="0" smtClean="0"/>
              <a:t>Step 1</a:t>
            </a:r>
            <a:endParaRPr lang="en-US" dirty="0"/>
          </a:p>
        </p:txBody>
      </p:sp>
      <p:sp>
        <p:nvSpPr>
          <p:cNvPr id="17" name="TextBox 16"/>
          <p:cNvSpPr txBox="1"/>
          <p:nvPr/>
        </p:nvSpPr>
        <p:spPr>
          <a:xfrm>
            <a:off x="5814275" y="1738106"/>
            <a:ext cx="772263" cy="369332"/>
          </a:xfrm>
          <a:prstGeom prst="rect">
            <a:avLst/>
          </a:prstGeom>
          <a:noFill/>
        </p:spPr>
        <p:txBody>
          <a:bodyPr wrap="none" rtlCol="0">
            <a:spAutoFit/>
          </a:bodyPr>
          <a:lstStyle/>
          <a:p>
            <a:r>
              <a:rPr lang="en-US" dirty="0" smtClean="0"/>
              <a:t>Step 2</a:t>
            </a:r>
            <a:endParaRPr lang="en-US" dirty="0"/>
          </a:p>
        </p:txBody>
      </p:sp>
      <p:sp>
        <p:nvSpPr>
          <p:cNvPr id="18" name="TextBox 17"/>
          <p:cNvSpPr txBox="1"/>
          <p:nvPr/>
        </p:nvSpPr>
        <p:spPr>
          <a:xfrm>
            <a:off x="8512015" y="1742424"/>
            <a:ext cx="772263" cy="369332"/>
          </a:xfrm>
          <a:prstGeom prst="rect">
            <a:avLst/>
          </a:prstGeom>
          <a:noFill/>
        </p:spPr>
        <p:txBody>
          <a:bodyPr wrap="none" rtlCol="0">
            <a:spAutoFit/>
          </a:bodyPr>
          <a:lstStyle/>
          <a:p>
            <a:r>
              <a:rPr lang="en-US" dirty="0" smtClean="0"/>
              <a:t>Step 3</a:t>
            </a:r>
            <a:endParaRPr lang="en-US" dirty="0"/>
          </a:p>
        </p:txBody>
      </p:sp>
      <p:grpSp>
        <p:nvGrpSpPr>
          <p:cNvPr id="31" name="Group 30"/>
          <p:cNvGrpSpPr/>
          <p:nvPr/>
        </p:nvGrpSpPr>
        <p:grpSpPr>
          <a:xfrm>
            <a:off x="3723639" y="2583084"/>
            <a:ext cx="5174507" cy="1672540"/>
            <a:chOff x="3723639" y="2572924"/>
            <a:chExt cx="5174507" cy="1672540"/>
          </a:xfrm>
        </p:grpSpPr>
        <p:cxnSp>
          <p:nvCxnSpPr>
            <p:cNvPr id="20" name="Elbow Connector 19"/>
            <p:cNvCxnSpPr/>
            <p:nvPr/>
          </p:nvCxnSpPr>
          <p:spPr>
            <a:xfrm flipV="1">
              <a:off x="4216400" y="2654471"/>
              <a:ext cx="1478686" cy="1395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flipV="1">
              <a:off x="6797790" y="2572924"/>
              <a:ext cx="1478686" cy="1395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5400000">
              <a:off x="8002123" y="3349441"/>
              <a:ext cx="981260" cy="8107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0800000">
              <a:off x="3723640" y="4133215"/>
              <a:ext cx="4363721" cy="1122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5" idx="2"/>
            </p:cNvCxnSpPr>
            <p:nvPr/>
          </p:nvCxnSpPr>
          <p:spPr>
            <a:xfrm rot="5400000" flipH="1" flipV="1">
              <a:off x="3282632" y="3702366"/>
              <a:ext cx="882015"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1649843" y="2534920"/>
            <a:ext cx="953080" cy="538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Start</a:t>
            </a:r>
            <a:endParaRPr lang="en-US" dirty="0"/>
          </a:p>
        </p:txBody>
      </p:sp>
      <p:cxnSp>
        <p:nvCxnSpPr>
          <p:cNvPr id="24" name="Elbow Connector 23"/>
          <p:cNvCxnSpPr>
            <a:endCxn id="5" idx="1"/>
          </p:cNvCxnSpPr>
          <p:nvPr/>
        </p:nvCxnSpPr>
        <p:spPr>
          <a:xfrm flipV="1">
            <a:off x="2458720" y="2804160"/>
            <a:ext cx="751840" cy="697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8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9608" y="-176386"/>
            <a:ext cx="10515600" cy="1325563"/>
          </a:xfrm>
          <a:prstGeom prst="ellipse">
            <a:avLst/>
          </a:prstGeom>
        </p:spPr>
        <p:txBody>
          <a:bodyPr vert="horz" lIns="91440" tIns="45720" rIns="91440" bIns="45720" rtlCol="0" anchor="ctr">
            <a:normAutofit/>
          </a:bodyPr>
          <a:lstStyle/>
          <a:p>
            <a:pPr algn="ctr"/>
            <a:r>
              <a:rPr lang="en-US" sz="3600" kern="1200" dirty="0" smtClean="0">
                <a:solidFill>
                  <a:schemeClr val="tx1"/>
                </a:solidFill>
                <a:latin typeface="+mj-lt"/>
                <a:ea typeface="+mj-ea"/>
                <a:cs typeface="+mj-cs"/>
              </a:rPr>
              <a:t>Step #1: Go Straight</a:t>
            </a:r>
            <a:endParaRPr lang="en-US" sz="3600" kern="1200" dirty="0">
              <a:solidFill>
                <a:schemeClr val="tx1"/>
              </a:solidFill>
              <a:latin typeface="+mj-lt"/>
              <a:ea typeface="+mj-ea"/>
              <a:cs typeface="+mj-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49" y="1218668"/>
            <a:ext cx="8307387" cy="5277149"/>
          </a:xfrm>
          <a:prstGeom prst="rect">
            <a:avLst/>
          </a:prstGeom>
        </p:spPr>
      </p:pic>
      <p:sp>
        <p:nvSpPr>
          <p:cNvPr id="7" name="Oval 6"/>
          <p:cNvSpPr/>
          <p:nvPr/>
        </p:nvSpPr>
        <p:spPr>
          <a:xfrm>
            <a:off x="1596916" y="1491481"/>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686175" y="3686175"/>
            <a:ext cx="1314450" cy="1983820"/>
            <a:chOff x="3686175" y="3686175"/>
            <a:chExt cx="1314450" cy="1983820"/>
          </a:xfrm>
        </p:grpSpPr>
        <p:cxnSp>
          <p:nvCxnSpPr>
            <p:cNvPr id="8" name="Straight Arrow Connector 7"/>
            <p:cNvCxnSpPr/>
            <p:nvPr/>
          </p:nvCxnSpPr>
          <p:spPr>
            <a:xfrm flipV="1">
              <a:off x="4157663" y="3686175"/>
              <a:ext cx="842962" cy="161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686175" y="5300663"/>
              <a:ext cx="1204048" cy="369332"/>
            </a:xfrm>
            <a:prstGeom prst="rect">
              <a:avLst/>
            </a:prstGeom>
            <a:noFill/>
          </p:spPr>
          <p:txBody>
            <a:bodyPr wrap="none" rtlCol="0">
              <a:spAutoFit/>
            </a:bodyPr>
            <a:lstStyle/>
            <a:p>
              <a:r>
                <a:rPr lang="en-US" smtClean="0"/>
                <a:t>Move Tank</a:t>
              </a:r>
              <a:endParaRPr lang="en-US"/>
            </a:p>
          </p:txBody>
        </p:sp>
      </p:grpSp>
      <p:grpSp>
        <p:nvGrpSpPr>
          <p:cNvPr id="11" name="Group 10"/>
          <p:cNvGrpSpPr/>
          <p:nvPr/>
        </p:nvGrpSpPr>
        <p:grpSpPr>
          <a:xfrm>
            <a:off x="6304687" y="4329113"/>
            <a:ext cx="1519006" cy="1340882"/>
            <a:chOff x="3686175" y="4329113"/>
            <a:chExt cx="1519006" cy="1340882"/>
          </a:xfrm>
        </p:grpSpPr>
        <p:cxnSp>
          <p:nvCxnSpPr>
            <p:cNvPr id="12" name="Straight Arrow Connector 11"/>
            <p:cNvCxnSpPr/>
            <p:nvPr/>
          </p:nvCxnSpPr>
          <p:spPr>
            <a:xfrm flipH="1" flipV="1">
              <a:off x="3968026" y="4329113"/>
              <a:ext cx="189637" cy="97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86175" y="5300663"/>
              <a:ext cx="1519006" cy="369332"/>
            </a:xfrm>
            <a:prstGeom prst="rect">
              <a:avLst/>
            </a:prstGeom>
            <a:noFill/>
          </p:spPr>
          <p:txBody>
            <a:bodyPr wrap="none" rtlCol="0">
              <a:spAutoFit/>
            </a:bodyPr>
            <a:lstStyle/>
            <a:p>
              <a:r>
                <a:rPr lang="en-US" dirty="0" smtClean="0"/>
                <a:t>Loop (forever)</a:t>
              </a:r>
              <a:endParaRPr lang="en-US" dirty="0"/>
            </a:p>
          </p:txBody>
        </p:sp>
      </p:grpSp>
      <p:sp>
        <p:nvSpPr>
          <p:cNvPr id="1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95179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411" y="1080381"/>
            <a:ext cx="10058400" cy="3815255"/>
          </a:xfrm>
          <a:prstGeom prst="rect">
            <a:avLst/>
          </a:prstGeom>
        </p:spPr>
      </p:pic>
      <p:sp>
        <p:nvSpPr>
          <p:cNvPr id="2" name="Title 1"/>
          <p:cNvSpPr>
            <a:spLocks noGrp="1"/>
          </p:cNvSpPr>
          <p:nvPr>
            <p:ph type="title"/>
          </p:nvPr>
        </p:nvSpPr>
        <p:spPr>
          <a:xfrm>
            <a:off x="87766" y="-233600"/>
            <a:ext cx="11512441" cy="1325563"/>
          </a:xfrm>
          <a:prstGeom prst="ellipse">
            <a:avLst/>
          </a:prstGeom>
        </p:spPr>
        <p:txBody>
          <a:bodyPr vert="horz" lIns="91440" tIns="45720" rIns="91440" bIns="45720" rtlCol="0" anchor="ctr">
            <a:normAutofit/>
          </a:bodyPr>
          <a:lstStyle/>
          <a:p>
            <a:pPr algn="ctr"/>
            <a:r>
              <a:rPr lang="en-US" sz="3600" kern="1200" dirty="0" smtClean="0">
                <a:solidFill>
                  <a:schemeClr val="tx1"/>
                </a:solidFill>
                <a:latin typeface="+mj-lt"/>
                <a:ea typeface="+mj-ea"/>
                <a:cs typeface="+mj-cs"/>
              </a:rPr>
              <a:t>Step #2: Go Straight, Move Right</a:t>
            </a:r>
            <a:endParaRPr lang="en-US" sz="3600" kern="1200" dirty="0">
              <a:solidFill>
                <a:schemeClr val="tx1"/>
              </a:solidFill>
              <a:latin typeface="+mj-lt"/>
              <a:ea typeface="+mj-ea"/>
              <a:cs typeface="+mj-cs"/>
            </a:endParaRPr>
          </a:p>
        </p:txBody>
      </p:sp>
      <p:sp>
        <p:nvSpPr>
          <p:cNvPr id="7" name="Oval 6"/>
          <p:cNvSpPr/>
          <p:nvPr/>
        </p:nvSpPr>
        <p:spPr>
          <a:xfrm>
            <a:off x="3153598" y="1014451"/>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4771369" y="3944325"/>
            <a:ext cx="1314450" cy="1983820"/>
            <a:chOff x="3686175" y="3686175"/>
            <a:chExt cx="1314450" cy="1983820"/>
          </a:xfrm>
        </p:grpSpPr>
        <p:cxnSp>
          <p:nvCxnSpPr>
            <p:cNvPr id="8" name="Straight Arrow Connector 7"/>
            <p:cNvCxnSpPr/>
            <p:nvPr/>
          </p:nvCxnSpPr>
          <p:spPr>
            <a:xfrm flipV="1">
              <a:off x="4157663" y="3686175"/>
              <a:ext cx="842962" cy="161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686175" y="5300663"/>
              <a:ext cx="1204048" cy="369332"/>
            </a:xfrm>
            <a:prstGeom prst="rect">
              <a:avLst/>
            </a:prstGeom>
            <a:noFill/>
          </p:spPr>
          <p:txBody>
            <a:bodyPr wrap="none" rtlCol="0">
              <a:spAutoFit/>
            </a:bodyPr>
            <a:lstStyle/>
            <a:p>
              <a:r>
                <a:rPr lang="en-US" smtClean="0"/>
                <a:t>Move Tank</a:t>
              </a:r>
              <a:endParaRPr lang="en-US"/>
            </a:p>
          </p:txBody>
        </p:sp>
      </p:grpSp>
      <p:grpSp>
        <p:nvGrpSpPr>
          <p:cNvPr id="11" name="Group 10"/>
          <p:cNvGrpSpPr/>
          <p:nvPr/>
        </p:nvGrpSpPr>
        <p:grpSpPr>
          <a:xfrm>
            <a:off x="8966606" y="3971822"/>
            <a:ext cx="2819693" cy="1669788"/>
            <a:chOff x="3467963" y="4000207"/>
            <a:chExt cx="2819693" cy="1669788"/>
          </a:xfrm>
        </p:grpSpPr>
        <p:cxnSp>
          <p:nvCxnSpPr>
            <p:cNvPr id="12" name="Straight Arrow Connector 11"/>
            <p:cNvCxnSpPr/>
            <p:nvPr/>
          </p:nvCxnSpPr>
          <p:spPr>
            <a:xfrm flipH="1" flipV="1">
              <a:off x="3467963" y="4000207"/>
              <a:ext cx="689701" cy="130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86175" y="5300663"/>
              <a:ext cx="2601481" cy="369332"/>
            </a:xfrm>
            <a:prstGeom prst="rect">
              <a:avLst/>
            </a:prstGeom>
            <a:noFill/>
          </p:spPr>
          <p:txBody>
            <a:bodyPr wrap="none" rtlCol="0">
              <a:spAutoFit/>
            </a:bodyPr>
            <a:lstStyle/>
            <a:p>
              <a:r>
                <a:rPr lang="en-US" dirty="0" smtClean="0"/>
                <a:t>Left/Right Motor Controls</a:t>
              </a:r>
              <a:endParaRPr lang="en-US" dirty="0"/>
            </a:p>
          </p:txBody>
        </p:sp>
      </p:grpSp>
      <p:sp>
        <p:nvSpPr>
          <p:cNvPr id="16"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205250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680" y="385445"/>
            <a:ext cx="10515600" cy="1325563"/>
          </a:xfrm>
        </p:spPr>
        <p:txBody>
          <a:bodyPr/>
          <a:lstStyle/>
          <a:p>
            <a:r>
              <a:rPr lang="en-US" dirty="0" smtClean="0"/>
              <a:t>Session Goals</a:t>
            </a:r>
            <a:endParaRPr lang="en-US" dirty="0"/>
          </a:p>
        </p:txBody>
      </p:sp>
      <p:sp>
        <p:nvSpPr>
          <p:cNvPr id="3" name="Content Placeholder 2"/>
          <p:cNvSpPr>
            <a:spLocks noGrp="1"/>
          </p:cNvSpPr>
          <p:nvPr>
            <p:ph idx="1"/>
          </p:nvPr>
        </p:nvSpPr>
        <p:spPr/>
        <p:txBody>
          <a:bodyPr/>
          <a:lstStyle/>
          <a:p>
            <a:r>
              <a:rPr lang="en-US" dirty="0"/>
              <a:t>Be respectful of each other &amp; the class materials</a:t>
            </a:r>
          </a:p>
          <a:p>
            <a:r>
              <a:rPr lang="en-US" dirty="0" smtClean="0"/>
              <a:t>Participate in class, no other distractions</a:t>
            </a:r>
          </a:p>
          <a:p>
            <a:r>
              <a:rPr lang="en-US" dirty="0" smtClean="0"/>
              <a:t>Explore</a:t>
            </a:r>
            <a:r>
              <a:rPr lang="en-US" smtClean="0"/>
              <a:t>, Discover &amp; Implement</a:t>
            </a:r>
            <a:endParaRPr lang="en-US" dirty="0" smtClean="0"/>
          </a:p>
          <a:p>
            <a:r>
              <a:rPr lang="en-US" dirty="0" smtClean="0"/>
              <a:t>Collaborate: Help each other, Share with the class</a:t>
            </a:r>
          </a:p>
          <a:p>
            <a:r>
              <a:rPr lang="en-US" dirty="0" smtClean="0"/>
              <a:t>Have fun</a:t>
            </a:r>
          </a:p>
          <a:p>
            <a:r>
              <a:rPr lang="en-US" dirty="0" smtClean="0"/>
              <a:t>Have a personal or team goal </a:t>
            </a:r>
            <a:r>
              <a:rPr lang="mr-IN" dirty="0" smtClean="0"/>
              <a:t>–</a:t>
            </a:r>
            <a:r>
              <a:rPr lang="en-US" dirty="0" smtClean="0"/>
              <a:t> What is that 1 (or 2) thing(s) you want to get from the session?</a:t>
            </a:r>
          </a:p>
          <a:p>
            <a:endParaRPr lang="en-US" dirty="0" smtClean="0"/>
          </a:p>
          <a:p>
            <a:endParaRPr lang="en-US" dirty="0"/>
          </a:p>
        </p:txBody>
      </p:sp>
      <p:sp>
        <p:nvSpPr>
          <p:cNvPr id="4"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1902365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025" y="1092359"/>
            <a:ext cx="10058400" cy="3815255"/>
          </a:xfrm>
          <a:prstGeom prst="rect">
            <a:avLst/>
          </a:prstGeom>
        </p:spPr>
      </p:pic>
      <p:sp>
        <p:nvSpPr>
          <p:cNvPr id="2" name="Title 1"/>
          <p:cNvSpPr>
            <a:spLocks noGrp="1"/>
          </p:cNvSpPr>
          <p:nvPr>
            <p:ph type="title"/>
          </p:nvPr>
        </p:nvSpPr>
        <p:spPr>
          <a:xfrm>
            <a:off x="-178924" y="-283263"/>
            <a:ext cx="12872947" cy="1325563"/>
          </a:xfrm>
          <a:prstGeom prst="ellipse">
            <a:avLst/>
          </a:prstGeom>
        </p:spPr>
        <p:txBody>
          <a:bodyPr vert="horz" lIns="91440" tIns="45720" rIns="91440" bIns="45720" rtlCol="0" anchor="ctr">
            <a:normAutofit/>
          </a:bodyPr>
          <a:lstStyle/>
          <a:p>
            <a:pPr algn="ctr"/>
            <a:r>
              <a:rPr lang="en-US" sz="3600" kern="1200" dirty="0" smtClean="0">
                <a:solidFill>
                  <a:schemeClr val="tx1"/>
                </a:solidFill>
                <a:latin typeface="+mj-lt"/>
                <a:ea typeface="+mj-ea"/>
                <a:cs typeface="+mj-cs"/>
              </a:rPr>
              <a:t>(optional) Step #2: Go Straight, Turn 180</a:t>
            </a:r>
            <a:endParaRPr lang="en-US" sz="3600" kern="1200" dirty="0">
              <a:solidFill>
                <a:schemeClr val="tx1"/>
              </a:solidFill>
              <a:latin typeface="+mj-lt"/>
              <a:ea typeface="+mj-ea"/>
              <a:cs typeface="+mj-cs"/>
            </a:endParaRPr>
          </a:p>
        </p:txBody>
      </p:sp>
      <p:sp>
        <p:nvSpPr>
          <p:cNvPr id="7" name="Oval 6"/>
          <p:cNvSpPr/>
          <p:nvPr/>
        </p:nvSpPr>
        <p:spPr>
          <a:xfrm>
            <a:off x="3175212" y="1026429"/>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4792983" y="3956303"/>
            <a:ext cx="1314450" cy="1983820"/>
            <a:chOff x="3686175" y="3686175"/>
            <a:chExt cx="1314450" cy="1983820"/>
          </a:xfrm>
        </p:grpSpPr>
        <p:cxnSp>
          <p:nvCxnSpPr>
            <p:cNvPr id="8" name="Straight Arrow Connector 7"/>
            <p:cNvCxnSpPr/>
            <p:nvPr/>
          </p:nvCxnSpPr>
          <p:spPr>
            <a:xfrm flipV="1">
              <a:off x="4157663" y="3686175"/>
              <a:ext cx="842962" cy="161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686175" y="5300663"/>
              <a:ext cx="1204048" cy="369332"/>
            </a:xfrm>
            <a:prstGeom prst="rect">
              <a:avLst/>
            </a:prstGeom>
            <a:noFill/>
          </p:spPr>
          <p:txBody>
            <a:bodyPr wrap="none" rtlCol="0">
              <a:spAutoFit/>
            </a:bodyPr>
            <a:lstStyle/>
            <a:p>
              <a:r>
                <a:rPr lang="en-US" smtClean="0"/>
                <a:t>Move Tank</a:t>
              </a:r>
              <a:endParaRPr lang="en-US"/>
            </a:p>
          </p:txBody>
        </p:sp>
      </p:grpSp>
      <p:grpSp>
        <p:nvGrpSpPr>
          <p:cNvPr id="11" name="Group 10"/>
          <p:cNvGrpSpPr/>
          <p:nvPr/>
        </p:nvGrpSpPr>
        <p:grpSpPr>
          <a:xfrm>
            <a:off x="8988220" y="3983800"/>
            <a:ext cx="2819693" cy="1669788"/>
            <a:chOff x="3467963" y="4000207"/>
            <a:chExt cx="2819693" cy="1669788"/>
          </a:xfrm>
        </p:grpSpPr>
        <p:cxnSp>
          <p:nvCxnSpPr>
            <p:cNvPr id="12" name="Straight Arrow Connector 11"/>
            <p:cNvCxnSpPr/>
            <p:nvPr/>
          </p:nvCxnSpPr>
          <p:spPr>
            <a:xfrm flipH="1" flipV="1">
              <a:off x="3467963" y="4000207"/>
              <a:ext cx="689701" cy="130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86175" y="5300663"/>
              <a:ext cx="2601481" cy="369332"/>
            </a:xfrm>
            <a:prstGeom prst="rect">
              <a:avLst/>
            </a:prstGeom>
            <a:noFill/>
          </p:spPr>
          <p:txBody>
            <a:bodyPr wrap="none" rtlCol="0">
              <a:spAutoFit/>
            </a:bodyPr>
            <a:lstStyle/>
            <a:p>
              <a:r>
                <a:rPr lang="en-US" dirty="0" smtClean="0"/>
                <a:t>Left/Right Motor Controls</a:t>
              </a:r>
              <a:endParaRPr lang="en-US" dirty="0"/>
            </a:p>
          </p:txBody>
        </p:sp>
      </p:grpSp>
      <p:sp>
        <p:nvSpPr>
          <p:cNvPr id="16"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9505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404" y="1073346"/>
            <a:ext cx="10058400" cy="4706324"/>
          </a:xfrm>
          <a:prstGeom prst="rect">
            <a:avLst/>
          </a:prstGeom>
        </p:spPr>
      </p:pic>
      <p:sp>
        <p:nvSpPr>
          <p:cNvPr id="2" name="Title 1"/>
          <p:cNvSpPr>
            <a:spLocks noGrp="1"/>
          </p:cNvSpPr>
          <p:nvPr>
            <p:ph type="title"/>
          </p:nvPr>
        </p:nvSpPr>
        <p:spPr>
          <a:xfrm>
            <a:off x="420791" y="-164069"/>
            <a:ext cx="11049985" cy="1325563"/>
          </a:xfrm>
          <a:prstGeom prst="ellipse">
            <a:avLst/>
          </a:prstGeom>
        </p:spPr>
        <p:txBody>
          <a:bodyPr vert="horz" lIns="91440" tIns="45720" rIns="91440" bIns="45720" rtlCol="0" anchor="ctr">
            <a:normAutofit/>
          </a:bodyPr>
          <a:lstStyle/>
          <a:p>
            <a:pPr algn="ctr"/>
            <a:r>
              <a:rPr lang="en-US" sz="3200" kern="1200" dirty="0" smtClean="0">
                <a:solidFill>
                  <a:schemeClr val="tx1"/>
                </a:solidFill>
                <a:latin typeface="+mj-lt"/>
                <a:ea typeface="+mj-ea"/>
                <a:cs typeface="+mj-cs"/>
              </a:rPr>
              <a:t>Step #3: Object Detection </a:t>
            </a:r>
            <a:r>
              <a:rPr lang="mr-IN" sz="3200" kern="1200" dirty="0" smtClean="0">
                <a:solidFill>
                  <a:schemeClr val="tx1"/>
                </a:solidFill>
                <a:latin typeface="+mj-lt"/>
                <a:ea typeface="+mj-ea"/>
                <a:cs typeface="+mj-cs"/>
              </a:rPr>
              <a:t>–</a:t>
            </a:r>
            <a:r>
              <a:rPr lang="en-US" sz="3200" kern="1200" dirty="0" smtClean="0">
                <a:solidFill>
                  <a:schemeClr val="tx1"/>
                </a:solidFill>
                <a:latin typeface="+mj-lt"/>
                <a:ea typeface="+mj-ea"/>
                <a:cs typeface="+mj-cs"/>
              </a:rPr>
              <a:t> (1)</a:t>
            </a:r>
            <a:endParaRPr lang="en-US" sz="3200" kern="1200" dirty="0">
              <a:solidFill>
                <a:schemeClr val="tx1"/>
              </a:solidFill>
              <a:latin typeface="+mj-lt"/>
              <a:ea typeface="+mj-ea"/>
              <a:cs typeface="+mj-cs"/>
            </a:endParaRPr>
          </a:p>
        </p:txBody>
      </p:sp>
      <p:sp>
        <p:nvSpPr>
          <p:cNvPr id="7" name="Oval 6"/>
          <p:cNvSpPr/>
          <p:nvPr/>
        </p:nvSpPr>
        <p:spPr>
          <a:xfrm>
            <a:off x="5097046" y="1325077"/>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4034438" y="3282621"/>
            <a:ext cx="1819922" cy="2055768"/>
            <a:chOff x="3085914" y="3409176"/>
            <a:chExt cx="1819922" cy="2055768"/>
          </a:xfrm>
        </p:grpSpPr>
        <p:cxnSp>
          <p:nvCxnSpPr>
            <p:cNvPr id="8" name="Straight Arrow Connector 7"/>
            <p:cNvCxnSpPr/>
            <p:nvPr/>
          </p:nvCxnSpPr>
          <p:spPr>
            <a:xfrm flipV="1">
              <a:off x="3861709" y="3409176"/>
              <a:ext cx="842962" cy="161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85914" y="5095612"/>
              <a:ext cx="1819922" cy="369332"/>
            </a:xfrm>
            <a:prstGeom prst="rect">
              <a:avLst/>
            </a:prstGeom>
            <a:noFill/>
          </p:spPr>
          <p:txBody>
            <a:bodyPr wrap="none" rtlCol="0">
              <a:spAutoFit/>
            </a:bodyPr>
            <a:lstStyle/>
            <a:p>
              <a:r>
                <a:rPr lang="en-US" smtClean="0"/>
                <a:t>Ultrasonic Sensor</a:t>
              </a:r>
              <a:endParaRPr lang="en-US" dirty="0"/>
            </a:p>
          </p:txBody>
        </p:sp>
      </p:grpSp>
      <p:grpSp>
        <p:nvGrpSpPr>
          <p:cNvPr id="11" name="Group 10"/>
          <p:cNvGrpSpPr/>
          <p:nvPr/>
        </p:nvGrpSpPr>
        <p:grpSpPr>
          <a:xfrm>
            <a:off x="6560843" y="3596653"/>
            <a:ext cx="2176633" cy="1946787"/>
            <a:chOff x="3467963" y="4000207"/>
            <a:chExt cx="2176633" cy="1946787"/>
          </a:xfrm>
        </p:grpSpPr>
        <p:cxnSp>
          <p:nvCxnSpPr>
            <p:cNvPr id="12" name="Straight Arrow Connector 11"/>
            <p:cNvCxnSpPr/>
            <p:nvPr/>
          </p:nvCxnSpPr>
          <p:spPr>
            <a:xfrm flipH="1" flipV="1">
              <a:off x="3467963" y="4000207"/>
              <a:ext cx="689701" cy="130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86175" y="5300663"/>
              <a:ext cx="1958421" cy="646331"/>
            </a:xfrm>
            <a:prstGeom prst="rect">
              <a:avLst/>
            </a:prstGeom>
            <a:noFill/>
          </p:spPr>
          <p:txBody>
            <a:bodyPr wrap="none" rtlCol="0">
              <a:spAutoFit/>
            </a:bodyPr>
            <a:lstStyle/>
            <a:p>
              <a:r>
                <a:rPr lang="en-US" dirty="0" smtClean="0"/>
                <a:t>Distance Detection</a:t>
              </a:r>
            </a:p>
            <a:p>
              <a:r>
                <a:rPr lang="en-US" dirty="0" smtClean="0"/>
                <a:t>Controls</a:t>
              </a:r>
              <a:endParaRPr lang="en-US" dirty="0"/>
            </a:p>
          </p:txBody>
        </p:sp>
      </p:grpSp>
      <p:sp>
        <p:nvSpPr>
          <p:cNvPr id="1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39674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699" y="960311"/>
            <a:ext cx="8895693" cy="5551691"/>
          </a:xfrm>
          <a:prstGeom prst="rect">
            <a:avLst/>
          </a:prstGeom>
        </p:spPr>
      </p:pic>
      <p:sp>
        <p:nvSpPr>
          <p:cNvPr id="2" name="Title 1"/>
          <p:cNvSpPr>
            <a:spLocks noGrp="1"/>
          </p:cNvSpPr>
          <p:nvPr>
            <p:ph type="title"/>
          </p:nvPr>
        </p:nvSpPr>
        <p:spPr>
          <a:xfrm>
            <a:off x="245186" y="-277670"/>
            <a:ext cx="11344275" cy="1325563"/>
          </a:xfrm>
          <a:prstGeom prst="ellipse">
            <a:avLst/>
          </a:prstGeom>
        </p:spPr>
        <p:txBody>
          <a:bodyPr vert="horz" lIns="91440" tIns="45720" rIns="91440" bIns="45720" rtlCol="0" anchor="ctr">
            <a:noAutofit/>
          </a:bodyPr>
          <a:lstStyle/>
          <a:p>
            <a:pPr algn="ctr"/>
            <a:r>
              <a:rPr lang="en-US" sz="2800" dirty="0" smtClean="0"/>
              <a:t>Step #3: Switch Block, O</a:t>
            </a:r>
            <a:r>
              <a:rPr lang="en-US" sz="2800" kern="1200" dirty="0" smtClean="0">
                <a:solidFill>
                  <a:schemeClr val="tx1"/>
                </a:solidFill>
              </a:rPr>
              <a:t>bject Detection </a:t>
            </a:r>
            <a:r>
              <a:rPr lang="mr-IN" sz="2800" kern="1200" dirty="0" smtClean="0">
                <a:solidFill>
                  <a:schemeClr val="tx1"/>
                </a:solidFill>
              </a:rPr>
              <a:t>–</a:t>
            </a:r>
            <a:r>
              <a:rPr lang="en-US" sz="2800" kern="1200" dirty="0" smtClean="0">
                <a:solidFill>
                  <a:schemeClr val="tx1"/>
                </a:solidFill>
              </a:rPr>
              <a:t> (2)</a:t>
            </a:r>
            <a:endParaRPr lang="en-US" sz="2800" kern="1200" dirty="0">
              <a:solidFill>
                <a:schemeClr val="tx1"/>
              </a:solidFill>
            </a:endParaRPr>
          </a:p>
        </p:txBody>
      </p:sp>
      <p:sp>
        <p:nvSpPr>
          <p:cNvPr id="7" name="Oval 6"/>
          <p:cNvSpPr/>
          <p:nvPr/>
        </p:nvSpPr>
        <p:spPr>
          <a:xfrm>
            <a:off x="4686917" y="1464581"/>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2864181" y="4105297"/>
            <a:ext cx="2362934" cy="1302360"/>
            <a:chOff x="2341737" y="3409176"/>
            <a:chExt cx="2362934" cy="1302360"/>
          </a:xfrm>
        </p:grpSpPr>
        <p:cxnSp>
          <p:nvCxnSpPr>
            <p:cNvPr id="8" name="Straight Arrow Connector 7"/>
            <p:cNvCxnSpPr/>
            <p:nvPr/>
          </p:nvCxnSpPr>
          <p:spPr>
            <a:xfrm flipV="1">
              <a:off x="3492508" y="3409176"/>
              <a:ext cx="1212163" cy="933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41737" y="4342204"/>
              <a:ext cx="1819922" cy="369332"/>
            </a:xfrm>
            <a:prstGeom prst="rect">
              <a:avLst/>
            </a:prstGeom>
            <a:noFill/>
          </p:spPr>
          <p:txBody>
            <a:bodyPr wrap="none" rtlCol="0">
              <a:spAutoFit/>
            </a:bodyPr>
            <a:lstStyle/>
            <a:p>
              <a:r>
                <a:rPr lang="en-US" smtClean="0"/>
                <a:t>Ultrasonic Sensor</a:t>
              </a:r>
              <a:endParaRPr lang="en-US" dirty="0"/>
            </a:p>
          </p:txBody>
        </p:sp>
      </p:grpSp>
      <p:grpSp>
        <p:nvGrpSpPr>
          <p:cNvPr id="11" name="Group 10"/>
          <p:cNvGrpSpPr/>
          <p:nvPr/>
        </p:nvGrpSpPr>
        <p:grpSpPr>
          <a:xfrm>
            <a:off x="4971916" y="4105297"/>
            <a:ext cx="1039259" cy="1532049"/>
            <a:chOff x="3686175" y="4137946"/>
            <a:chExt cx="1039259" cy="1532049"/>
          </a:xfrm>
        </p:grpSpPr>
        <p:cxnSp>
          <p:nvCxnSpPr>
            <p:cNvPr id="12" name="Straight Arrow Connector 11"/>
            <p:cNvCxnSpPr/>
            <p:nvPr/>
          </p:nvCxnSpPr>
          <p:spPr>
            <a:xfrm flipV="1">
              <a:off x="4157665" y="4137946"/>
              <a:ext cx="473918" cy="1162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86175" y="5300663"/>
              <a:ext cx="1039259" cy="369332"/>
            </a:xfrm>
            <a:prstGeom prst="rect">
              <a:avLst/>
            </a:prstGeom>
            <a:noFill/>
          </p:spPr>
          <p:txBody>
            <a:bodyPr wrap="none" rtlCol="0">
              <a:spAutoFit/>
            </a:bodyPr>
            <a:lstStyle/>
            <a:p>
              <a:r>
                <a:rPr lang="en-US" dirty="0" smtClean="0"/>
                <a:t>Compare</a:t>
              </a:r>
              <a:endParaRPr lang="en-US" dirty="0"/>
            </a:p>
          </p:txBody>
        </p:sp>
      </p:grpSp>
      <p:grpSp>
        <p:nvGrpSpPr>
          <p:cNvPr id="16" name="Group 15"/>
          <p:cNvGrpSpPr/>
          <p:nvPr/>
        </p:nvGrpSpPr>
        <p:grpSpPr>
          <a:xfrm>
            <a:off x="7974247" y="2443280"/>
            <a:ext cx="3171384" cy="1826559"/>
            <a:chOff x="2521293" y="4931332"/>
            <a:chExt cx="3171384" cy="1826559"/>
          </a:xfrm>
        </p:grpSpPr>
        <p:cxnSp>
          <p:nvCxnSpPr>
            <p:cNvPr id="17" name="Straight Arrow Connector 16"/>
            <p:cNvCxnSpPr/>
            <p:nvPr/>
          </p:nvCxnSpPr>
          <p:spPr>
            <a:xfrm flipH="1" flipV="1">
              <a:off x="2521293" y="5088638"/>
              <a:ext cx="1134480" cy="310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55773" y="4931332"/>
              <a:ext cx="2036904" cy="1477328"/>
            </a:xfrm>
            <a:prstGeom prst="rect">
              <a:avLst/>
            </a:prstGeom>
            <a:noFill/>
          </p:spPr>
          <p:txBody>
            <a:bodyPr wrap="none" rtlCol="0">
              <a:spAutoFit/>
            </a:bodyPr>
            <a:lstStyle/>
            <a:p>
              <a:r>
                <a:rPr lang="en-US" dirty="0" smtClean="0"/>
                <a:t>Switch Block</a:t>
              </a:r>
            </a:p>
            <a:p>
              <a:r>
                <a:rPr lang="en-US" dirty="0" smtClean="0"/>
                <a:t>If (condition = ‘Yes’)</a:t>
              </a:r>
            </a:p>
            <a:p>
              <a:pPr marL="285750" indent="-285750">
                <a:buFontTx/>
                <a:buChar char="-"/>
              </a:pPr>
              <a:r>
                <a:rPr lang="en-US" dirty="0" smtClean="0"/>
                <a:t>Do this</a:t>
              </a:r>
            </a:p>
            <a:p>
              <a:r>
                <a:rPr lang="en-US" dirty="0" smtClean="0"/>
                <a:t>Else</a:t>
              </a:r>
            </a:p>
            <a:p>
              <a:r>
                <a:rPr lang="mr-IN" dirty="0" smtClean="0"/>
                <a:t>–</a:t>
              </a:r>
              <a:r>
                <a:rPr lang="en-US" dirty="0" smtClean="0"/>
                <a:t> Do that</a:t>
              </a:r>
              <a:endParaRPr lang="en-US" dirty="0"/>
            </a:p>
          </p:txBody>
        </p:sp>
        <p:cxnSp>
          <p:nvCxnSpPr>
            <p:cNvPr id="21" name="Straight Arrow Connector 20"/>
            <p:cNvCxnSpPr/>
            <p:nvPr/>
          </p:nvCxnSpPr>
          <p:spPr>
            <a:xfrm flipH="1">
              <a:off x="2797667" y="6224208"/>
              <a:ext cx="864837" cy="533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24" name="Parallelogram 23"/>
          <p:cNvSpPr/>
          <p:nvPr/>
        </p:nvSpPr>
        <p:spPr>
          <a:xfrm>
            <a:off x="6493054" y="2716653"/>
            <a:ext cx="1757567" cy="82993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sp>
        <p:nvSpPr>
          <p:cNvPr id="25" name="Diamond 24"/>
          <p:cNvSpPr/>
          <p:nvPr/>
        </p:nvSpPr>
        <p:spPr>
          <a:xfrm>
            <a:off x="4911999" y="3292570"/>
            <a:ext cx="1639091"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object</a:t>
            </a:r>
          </a:p>
          <a:p>
            <a:pPr algn="ctr"/>
            <a:r>
              <a:rPr lang="en-US" dirty="0" smtClean="0"/>
              <a:t>&lt;=10 in?</a:t>
            </a:r>
            <a:endParaRPr lang="en-US" dirty="0"/>
          </a:p>
        </p:txBody>
      </p:sp>
      <p:sp>
        <p:nvSpPr>
          <p:cNvPr id="19" name="Parallelogram 18"/>
          <p:cNvSpPr/>
          <p:nvPr/>
        </p:nvSpPr>
        <p:spPr>
          <a:xfrm>
            <a:off x="6398906" y="4490093"/>
            <a:ext cx="1994434" cy="914400"/>
          </a:xfrm>
          <a:prstGeom prst="parallelogram">
            <a:avLst>
              <a:gd name="adj" fmla="val 47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Do nothing</a:t>
            </a:r>
            <a:endParaRPr lang="en-US" dirty="0"/>
          </a:p>
        </p:txBody>
      </p:sp>
    </p:spTree>
    <p:extLst>
      <p:ext uri="{BB962C8B-B14F-4D97-AF65-F5344CB8AC3E}">
        <p14:creationId xmlns:p14="http://schemas.microsoft.com/office/powerpoint/2010/main" val="109166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19" grpId="0" animBg="1"/>
      <p:bldP spid="1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1654" y="-200645"/>
            <a:ext cx="12998853" cy="1325563"/>
          </a:xfrm>
          <a:prstGeom prst="ellipse">
            <a:avLst/>
          </a:prstGeom>
        </p:spPr>
        <p:txBody>
          <a:bodyPr vert="horz" lIns="91440" tIns="45720" rIns="91440" bIns="45720" rtlCol="0" anchor="ctr">
            <a:normAutofit/>
          </a:bodyPr>
          <a:lstStyle/>
          <a:p>
            <a:pPr algn="ctr"/>
            <a:r>
              <a:rPr lang="en-US" sz="3600" dirty="0" smtClean="0"/>
              <a:t>Milestone #1: </a:t>
            </a:r>
            <a:r>
              <a:rPr lang="en-US" sz="3600" kern="1200" dirty="0" smtClean="0">
                <a:solidFill>
                  <a:schemeClr val="tx1"/>
                </a:solidFill>
                <a:latin typeface="+mj-lt"/>
                <a:ea typeface="+mj-ea"/>
                <a:cs typeface="+mj-cs"/>
              </a:rPr>
              <a:t>Detect &amp; Turn Right (Avoid)</a:t>
            </a:r>
            <a:endParaRPr lang="en-US" sz="3600" kern="1200" dirty="0">
              <a:solidFill>
                <a:schemeClr val="tx1"/>
              </a:solidFill>
              <a:latin typeface="+mj-lt"/>
              <a:ea typeface="+mj-ea"/>
              <a:cs typeface="+mj-cs"/>
            </a:endParaRPr>
          </a:p>
        </p:txBody>
      </p:sp>
      <p:grpSp>
        <p:nvGrpSpPr>
          <p:cNvPr id="14" name="Group 13"/>
          <p:cNvGrpSpPr/>
          <p:nvPr/>
        </p:nvGrpSpPr>
        <p:grpSpPr>
          <a:xfrm>
            <a:off x="4834328" y="955089"/>
            <a:ext cx="4530777" cy="5748728"/>
            <a:chOff x="-194872" y="757003"/>
            <a:chExt cx="4530777" cy="5748728"/>
          </a:xfrm>
        </p:grpSpPr>
        <p:sp>
          <p:nvSpPr>
            <p:cNvPr id="15" name="Oval 14"/>
            <p:cNvSpPr/>
            <p:nvPr/>
          </p:nvSpPr>
          <p:spPr>
            <a:xfrm>
              <a:off x="1064302" y="757003"/>
              <a:ext cx="1783830" cy="6220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start</a:t>
              </a:r>
              <a:endParaRPr lang="en-US"/>
            </a:p>
          </p:txBody>
        </p:sp>
        <p:cxnSp>
          <p:nvCxnSpPr>
            <p:cNvPr id="16" name="Straight Arrow Connector 15"/>
            <p:cNvCxnSpPr>
              <a:stCxn id="19" idx="4"/>
            </p:cNvCxnSpPr>
            <p:nvPr/>
          </p:nvCxnSpPr>
          <p:spPr>
            <a:xfrm>
              <a:off x="1956217" y="1379095"/>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Parallelogram 16"/>
            <p:cNvSpPr/>
            <p:nvPr/>
          </p:nvSpPr>
          <p:spPr>
            <a:xfrm>
              <a:off x="869430" y="1963711"/>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Move</a:t>
              </a:r>
            </a:p>
            <a:p>
              <a:pPr algn="ctr"/>
              <a:r>
                <a:rPr lang="en-US" dirty="0" smtClean="0"/>
                <a:t>straight</a:t>
              </a:r>
              <a:endParaRPr lang="en-US" dirty="0"/>
            </a:p>
          </p:txBody>
        </p:sp>
        <p:cxnSp>
          <p:nvCxnSpPr>
            <p:cNvPr id="18" name="Straight Arrow Connector 17"/>
            <p:cNvCxnSpPr/>
            <p:nvPr/>
          </p:nvCxnSpPr>
          <p:spPr>
            <a:xfrm>
              <a:off x="1978702" y="2878111"/>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Diamond 18"/>
            <p:cNvSpPr/>
            <p:nvPr/>
          </p:nvSpPr>
          <p:spPr>
            <a:xfrm>
              <a:off x="873176" y="3462727"/>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object</a:t>
              </a:r>
            </a:p>
            <a:p>
              <a:pPr algn="ctr"/>
              <a:r>
                <a:rPr lang="en-US" dirty="0" smtClean="0"/>
                <a:t>&lt;=10 in?</a:t>
              </a:r>
              <a:endParaRPr lang="en-US" dirty="0"/>
            </a:p>
          </p:txBody>
        </p:sp>
        <p:cxnSp>
          <p:nvCxnSpPr>
            <p:cNvPr id="20" name="Straight Arrow Connector 19"/>
            <p:cNvCxnSpPr/>
            <p:nvPr/>
          </p:nvCxnSpPr>
          <p:spPr>
            <a:xfrm>
              <a:off x="1986195" y="4856813"/>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arallelogram 20"/>
            <p:cNvSpPr/>
            <p:nvPr/>
          </p:nvSpPr>
          <p:spPr>
            <a:xfrm>
              <a:off x="846945" y="5441429"/>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cxnSp>
          <p:nvCxnSpPr>
            <p:cNvPr id="22" name="Elbow Connector 21"/>
            <p:cNvCxnSpPr>
              <a:stCxn id="24" idx="1"/>
            </p:cNvCxnSpPr>
            <p:nvPr/>
          </p:nvCxnSpPr>
          <p:spPr>
            <a:xfrm rot="10800000">
              <a:off x="434716" y="1671404"/>
              <a:ext cx="438461" cy="24883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a:off x="434716" y="1671403"/>
              <a:ext cx="1521501"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8977" y="4167268"/>
              <a:ext cx="428322" cy="369332"/>
            </a:xfrm>
            <a:prstGeom prst="rect">
              <a:avLst/>
            </a:prstGeom>
            <a:noFill/>
          </p:spPr>
          <p:txBody>
            <a:bodyPr wrap="none" rtlCol="0">
              <a:spAutoFit/>
            </a:bodyPr>
            <a:lstStyle/>
            <a:p>
              <a:r>
                <a:rPr lang="en-US" smtClean="0"/>
                <a:t>no</a:t>
              </a:r>
              <a:endParaRPr lang="en-US"/>
            </a:p>
          </p:txBody>
        </p:sp>
        <p:sp>
          <p:nvSpPr>
            <p:cNvPr id="25" name="TextBox 24"/>
            <p:cNvSpPr txBox="1"/>
            <p:nvPr/>
          </p:nvSpPr>
          <p:spPr>
            <a:xfrm flipH="1">
              <a:off x="1971208" y="4760015"/>
              <a:ext cx="607100" cy="369332"/>
            </a:xfrm>
            <a:prstGeom prst="rect">
              <a:avLst/>
            </a:prstGeom>
            <a:noFill/>
          </p:spPr>
          <p:txBody>
            <a:bodyPr wrap="square" rtlCol="0">
              <a:spAutoFit/>
            </a:bodyPr>
            <a:lstStyle/>
            <a:p>
              <a:r>
                <a:rPr lang="en-US" smtClean="0"/>
                <a:t>yes</a:t>
              </a:r>
              <a:endParaRPr lang="en-US"/>
            </a:p>
          </p:txBody>
        </p:sp>
        <p:cxnSp>
          <p:nvCxnSpPr>
            <p:cNvPr id="26" name="Elbow Connector 25"/>
            <p:cNvCxnSpPr>
              <a:stCxn id="26" idx="4"/>
            </p:cNvCxnSpPr>
            <p:nvPr/>
          </p:nvCxnSpPr>
          <p:spPr>
            <a:xfrm rot="16200000" flipH="1">
              <a:off x="2881859" y="5430187"/>
              <a:ext cx="149902" cy="2001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V="1">
              <a:off x="1600563" y="4071649"/>
              <a:ext cx="4671003" cy="299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1993691" y="1691177"/>
              <a:ext cx="192738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a:off x="-194872" y="1573967"/>
              <a:ext cx="1888761" cy="2070837"/>
            </a:xfrm>
            <a:custGeom>
              <a:avLst/>
              <a:gdLst>
                <a:gd name="connsiteX0" fmla="*/ 1528997 w 1888761"/>
                <a:gd name="connsiteY0" fmla="*/ 2038663 h 2070837"/>
                <a:gd name="connsiteX1" fmla="*/ 659567 w 1888761"/>
                <a:gd name="connsiteY1" fmla="*/ 2038663 h 2070837"/>
                <a:gd name="connsiteX2" fmla="*/ 614597 w 1888761"/>
                <a:gd name="connsiteY2" fmla="*/ 2023672 h 2070837"/>
                <a:gd name="connsiteX3" fmla="*/ 554636 w 1888761"/>
                <a:gd name="connsiteY3" fmla="*/ 2008682 h 2070837"/>
                <a:gd name="connsiteX4" fmla="*/ 509665 w 1888761"/>
                <a:gd name="connsiteY4" fmla="*/ 1978702 h 2070837"/>
                <a:gd name="connsiteX5" fmla="*/ 434715 w 1888761"/>
                <a:gd name="connsiteY5" fmla="*/ 1948722 h 2070837"/>
                <a:gd name="connsiteX6" fmla="*/ 359764 w 1888761"/>
                <a:gd name="connsiteY6" fmla="*/ 1903751 h 2070837"/>
                <a:gd name="connsiteX7" fmla="*/ 329783 w 1888761"/>
                <a:gd name="connsiteY7" fmla="*/ 1873771 h 2070837"/>
                <a:gd name="connsiteX8" fmla="*/ 209862 w 1888761"/>
                <a:gd name="connsiteY8" fmla="*/ 1783830 h 2070837"/>
                <a:gd name="connsiteX9" fmla="*/ 164892 w 1888761"/>
                <a:gd name="connsiteY9" fmla="*/ 1723869 h 2070837"/>
                <a:gd name="connsiteX10" fmla="*/ 89941 w 1888761"/>
                <a:gd name="connsiteY10" fmla="*/ 1618938 h 2070837"/>
                <a:gd name="connsiteX11" fmla="*/ 44970 w 1888761"/>
                <a:gd name="connsiteY11" fmla="*/ 1499017 h 2070837"/>
                <a:gd name="connsiteX12" fmla="*/ 29980 w 1888761"/>
                <a:gd name="connsiteY12" fmla="*/ 1454046 h 2070837"/>
                <a:gd name="connsiteX13" fmla="*/ 0 w 1888761"/>
                <a:gd name="connsiteY13" fmla="*/ 1319135 h 2070837"/>
                <a:gd name="connsiteX14" fmla="*/ 14990 w 1888761"/>
                <a:gd name="connsiteY14" fmla="*/ 794479 h 2070837"/>
                <a:gd name="connsiteX15" fmla="*/ 29980 w 1888761"/>
                <a:gd name="connsiteY15" fmla="*/ 749508 h 2070837"/>
                <a:gd name="connsiteX16" fmla="*/ 134911 w 1888761"/>
                <a:gd name="connsiteY16" fmla="*/ 614597 h 2070837"/>
                <a:gd name="connsiteX17" fmla="*/ 194872 w 1888761"/>
                <a:gd name="connsiteY17" fmla="*/ 569626 h 2070837"/>
                <a:gd name="connsiteX18" fmla="*/ 224852 w 1888761"/>
                <a:gd name="connsiteY18" fmla="*/ 524656 h 2070837"/>
                <a:gd name="connsiteX19" fmla="*/ 329783 w 1888761"/>
                <a:gd name="connsiteY19" fmla="*/ 389744 h 2070837"/>
                <a:gd name="connsiteX20" fmla="*/ 374754 w 1888761"/>
                <a:gd name="connsiteY20" fmla="*/ 329784 h 2070837"/>
                <a:gd name="connsiteX21" fmla="*/ 404734 w 1888761"/>
                <a:gd name="connsiteY21" fmla="*/ 299803 h 2070837"/>
                <a:gd name="connsiteX22" fmla="*/ 479685 w 1888761"/>
                <a:gd name="connsiteY22" fmla="*/ 224853 h 2070837"/>
                <a:gd name="connsiteX23" fmla="*/ 599606 w 1888761"/>
                <a:gd name="connsiteY23" fmla="*/ 149902 h 2070837"/>
                <a:gd name="connsiteX24" fmla="*/ 659567 w 1888761"/>
                <a:gd name="connsiteY24" fmla="*/ 119922 h 2070837"/>
                <a:gd name="connsiteX25" fmla="*/ 749508 w 1888761"/>
                <a:gd name="connsiteY25" fmla="*/ 89941 h 2070837"/>
                <a:gd name="connsiteX26" fmla="*/ 869429 w 1888761"/>
                <a:gd name="connsiteY26" fmla="*/ 44971 h 2070837"/>
                <a:gd name="connsiteX27" fmla="*/ 974361 w 1888761"/>
                <a:gd name="connsiteY27" fmla="*/ 0 h 2070837"/>
                <a:gd name="connsiteX28" fmla="*/ 1124262 w 1888761"/>
                <a:gd name="connsiteY28" fmla="*/ 29981 h 2070837"/>
                <a:gd name="connsiteX29" fmla="*/ 1349115 w 1888761"/>
                <a:gd name="connsiteY29" fmla="*/ 74951 h 2070837"/>
                <a:gd name="connsiteX30" fmla="*/ 1424065 w 1888761"/>
                <a:gd name="connsiteY30" fmla="*/ 149902 h 2070837"/>
                <a:gd name="connsiteX31" fmla="*/ 1499016 w 1888761"/>
                <a:gd name="connsiteY31" fmla="*/ 224853 h 2070837"/>
                <a:gd name="connsiteX32" fmla="*/ 1558977 w 1888761"/>
                <a:gd name="connsiteY32" fmla="*/ 314794 h 2070837"/>
                <a:gd name="connsiteX33" fmla="*/ 1603947 w 1888761"/>
                <a:gd name="connsiteY33" fmla="*/ 419725 h 2070837"/>
                <a:gd name="connsiteX34" fmla="*/ 1633928 w 1888761"/>
                <a:gd name="connsiteY34" fmla="*/ 449705 h 2070837"/>
                <a:gd name="connsiteX35" fmla="*/ 1663908 w 1888761"/>
                <a:gd name="connsiteY35" fmla="*/ 524656 h 2070837"/>
                <a:gd name="connsiteX36" fmla="*/ 1678898 w 1888761"/>
                <a:gd name="connsiteY36" fmla="*/ 569626 h 2070837"/>
                <a:gd name="connsiteX37" fmla="*/ 1708879 w 1888761"/>
                <a:gd name="connsiteY37" fmla="*/ 629587 h 2070837"/>
                <a:gd name="connsiteX38" fmla="*/ 1753849 w 1888761"/>
                <a:gd name="connsiteY38" fmla="*/ 734518 h 2070837"/>
                <a:gd name="connsiteX39" fmla="*/ 1783829 w 1888761"/>
                <a:gd name="connsiteY39" fmla="*/ 839449 h 2070837"/>
                <a:gd name="connsiteX40" fmla="*/ 1798820 w 1888761"/>
                <a:gd name="connsiteY40" fmla="*/ 899410 h 2070837"/>
                <a:gd name="connsiteX41" fmla="*/ 1858780 w 1888761"/>
                <a:gd name="connsiteY41" fmla="*/ 1109272 h 2070837"/>
                <a:gd name="connsiteX42" fmla="*/ 1888761 w 1888761"/>
                <a:gd name="connsiteY42" fmla="*/ 1289154 h 2070837"/>
                <a:gd name="connsiteX43" fmla="*/ 1873770 w 1888761"/>
                <a:gd name="connsiteY43" fmla="*/ 1454046 h 2070837"/>
                <a:gd name="connsiteX44" fmla="*/ 1858780 w 1888761"/>
                <a:gd name="connsiteY44" fmla="*/ 1499017 h 2070837"/>
                <a:gd name="connsiteX45" fmla="*/ 1768839 w 1888761"/>
                <a:gd name="connsiteY45" fmla="*/ 1618938 h 2070837"/>
                <a:gd name="connsiteX46" fmla="*/ 1708879 w 1888761"/>
                <a:gd name="connsiteY46" fmla="*/ 1708879 h 2070837"/>
                <a:gd name="connsiteX47" fmla="*/ 1678898 w 1888761"/>
                <a:gd name="connsiteY47" fmla="*/ 1753849 h 2070837"/>
                <a:gd name="connsiteX48" fmla="*/ 1648918 w 1888761"/>
                <a:gd name="connsiteY48" fmla="*/ 1783830 h 2070837"/>
                <a:gd name="connsiteX49" fmla="*/ 1633928 w 1888761"/>
                <a:gd name="connsiteY49" fmla="*/ 1723869 h 20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88761" h="2070837">
                  <a:moveTo>
                    <a:pt x="1528997" y="2038663"/>
                  </a:moveTo>
                  <a:cubicBezTo>
                    <a:pt x="1190708" y="2095044"/>
                    <a:pt x="1401098" y="2065628"/>
                    <a:pt x="659567" y="2038663"/>
                  </a:cubicBezTo>
                  <a:cubicBezTo>
                    <a:pt x="643776" y="2038089"/>
                    <a:pt x="629790" y="2028013"/>
                    <a:pt x="614597" y="2023672"/>
                  </a:cubicBezTo>
                  <a:cubicBezTo>
                    <a:pt x="594788" y="2018012"/>
                    <a:pt x="574623" y="2013679"/>
                    <a:pt x="554636" y="2008682"/>
                  </a:cubicBezTo>
                  <a:cubicBezTo>
                    <a:pt x="539646" y="1998689"/>
                    <a:pt x="525779" y="1986759"/>
                    <a:pt x="509665" y="1978702"/>
                  </a:cubicBezTo>
                  <a:cubicBezTo>
                    <a:pt x="485598" y="1966669"/>
                    <a:pt x="458078" y="1962072"/>
                    <a:pt x="434715" y="1948722"/>
                  </a:cubicBezTo>
                  <a:cubicBezTo>
                    <a:pt x="319486" y="1882876"/>
                    <a:pt x="500958" y="1950816"/>
                    <a:pt x="359764" y="1903751"/>
                  </a:cubicBezTo>
                  <a:cubicBezTo>
                    <a:pt x="349770" y="1893758"/>
                    <a:pt x="340514" y="1882969"/>
                    <a:pt x="329783" y="1873771"/>
                  </a:cubicBezTo>
                  <a:cubicBezTo>
                    <a:pt x="267462" y="1820353"/>
                    <a:pt x="266421" y="1821535"/>
                    <a:pt x="209862" y="1783830"/>
                  </a:cubicBezTo>
                  <a:cubicBezTo>
                    <a:pt x="194872" y="1763843"/>
                    <a:pt x="179413" y="1744199"/>
                    <a:pt x="164892" y="1723869"/>
                  </a:cubicBezTo>
                  <a:cubicBezTo>
                    <a:pt x="55295" y="1570434"/>
                    <a:pt x="236910" y="1814899"/>
                    <a:pt x="89941" y="1618938"/>
                  </a:cubicBezTo>
                  <a:cubicBezTo>
                    <a:pt x="62304" y="1508387"/>
                    <a:pt x="92004" y="1608762"/>
                    <a:pt x="44970" y="1499017"/>
                  </a:cubicBezTo>
                  <a:cubicBezTo>
                    <a:pt x="38746" y="1484493"/>
                    <a:pt x="34321" y="1469239"/>
                    <a:pt x="29980" y="1454046"/>
                  </a:cubicBezTo>
                  <a:cubicBezTo>
                    <a:pt x="15867" y="1404651"/>
                    <a:pt x="10304" y="1370653"/>
                    <a:pt x="0" y="1319135"/>
                  </a:cubicBezTo>
                  <a:cubicBezTo>
                    <a:pt x="4997" y="1144250"/>
                    <a:pt x="5795" y="969194"/>
                    <a:pt x="14990" y="794479"/>
                  </a:cubicBezTo>
                  <a:cubicBezTo>
                    <a:pt x="15820" y="778700"/>
                    <a:pt x="22306" y="763321"/>
                    <a:pt x="29980" y="749508"/>
                  </a:cubicBezTo>
                  <a:cubicBezTo>
                    <a:pt x="60737" y="694145"/>
                    <a:pt x="88563" y="654324"/>
                    <a:pt x="134911" y="614597"/>
                  </a:cubicBezTo>
                  <a:cubicBezTo>
                    <a:pt x="153880" y="598338"/>
                    <a:pt x="177206" y="587292"/>
                    <a:pt x="194872" y="569626"/>
                  </a:cubicBezTo>
                  <a:cubicBezTo>
                    <a:pt x="207611" y="556887"/>
                    <a:pt x="214043" y="539069"/>
                    <a:pt x="224852" y="524656"/>
                  </a:cubicBezTo>
                  <a:cubicBezTo>
                    <a:pt x="259035" y="479079"/>
                    <a:pt x="295047" y="434901"/>
                    <a:pt x="329783" y="389744"/>
                  </a:cubicBezTo>
                  <a:cubicBezTo>
                    <a:pt x="345016" y="369941"/>
                    <a:pt x="357088" y="347450"/>
                    <a:pt x="374754" y="329784"/>
                  </a:cubicBezTo>
                  <a:cubicBezTo>
                    <a:pt x="384747" y="319790"/>
                    <a:pt x="395905" y="310839"/>
                    <a:pt x="404734" y="299803"/>
                  </a:cubicBezTo>
                  <a:cubicBezTo>
                    <a:pt x="461837" y="228424"/>
                    <a:pt x="402596" y="276246"/>
                    <a:pt x="479685" y="224853"/>
                  </a:cubicBezTo>
                  <a:cubicBezTo>
                    <a:pt x="537363" y="138334"/>
                    <a:pt x="474736" y="212336"/>
                    <a:pt x="599606" y="149902"/>
                  </a:cubicBezTo>
                  <a:cubicBezTo>
                    <a:pt x="619593" y="139909"/>
                    <a:pt x="638819" y="128221"/>
                    <a:pt x="659567" y="119922"/>
                  </a:cubicBezTo>
                  <a:cubicBezTo>
                    <a:pt x="688909" y="108185"/>
                    <a:pt x="723213" y="107470"/>
                    <a:pt x="749508" y="89941"/>
                  </a:cubicBezTo>
                  <a:cubicBezTo>
                    <a:pt x="815678" y="45829"/>
                    <a:pt x="776813" y="63494"/>
                    <a:pt x="869429" y="44971"/>
                  </a:cubicBezTo>
                  <a:cubicBezTo>
                    <a:pt x="881139" y="39116"/>
                    <a:pt x="952302" y="0"/>
                    <a:pt x="974361" y="0"/>
                  </a:cubicBezTo>
                  <a:cubicBezTo>
                    <a:pt x="1030611" y="0"/>
                    <a:pt x="1071427" y="20074"/>
                    <a:pt x="1124262" y="29981"/>
                  </a:cubicBezTo>
                  <a:cubicBezTo>
                    <a:pt x="1347662" y="71869"/>
                    <a:pt x="1239215" y="38318"/>
                    <a:pt x="1349115" y="74951"/>
                  </a:cubicBezTo>
                  <a:cubicBezTo>
                    <a:pt x="1439056" y="134912"/>
                    <a:pt x="1354110" y="69953"/>
                    <a:pt x="1424065" y="149902"/>
                  </a:cubicBezTo>
                  <a:cubicBezTo>
                    <a:pt x="1447331" y="176492"/>
                    <a:pt x="1499016" y="224853"/>
                    <a:pt x="1499016" y="224853"/>
                  </a:cubicBezTo>
                  <a:cubicBezTo>
                    <a:pt x="1531171" y="321319"/>
                    <a:pt x="1488797" y="216543"/>
                    <a:pt x="1558977" y="314794"/>
                  </a:cubicBezTo>
                  <a:cubicBezTo>
                    <a:pt x="1668638" y="468319"/>
                    <a:pt x="1530543" y="297387"/>
                    <a:pt x="1603947" y="419725"/>
                  </a:cubicBezTo>
                  <a:cubicBezTo>
                    <a:pt x="1611218" y="431844"/>
                    <a:pt x="1623934" y="439712"/>
                    <a:pt x="1633928" y="449705"/>
                  </a:cubicBezTo>
                  <a:cubicBezTo>
                    <a:pt x="1643921" y="474689"/>
                    <a:pt x="1654460" y="499461"/>
                    <a:pt x="1663908" y="524656"/>
                  </a:cubicBezTo>
                  <a:cubicBezTo>
                    <a:pt x="1669456" y="539451"/>
                    <a:pt x="1672674" y="555103"/>
                    <a:pt x="1678898" y="569626"/>
                  </a:cubicBezTo>
                  <a:cubicBezTo>
                    <a:pt x="1687701" y="590165"/>
                    <a:pt x="1700076" y="609048"/>
                    <a:pt x="1708879" y="629587"/>
                  </a:cubicBezTo>
                  <a:cubicBezTo>
                    <a:pt x="1775054" y="783994"/>
                    <a:pt x="1654411" y="535642"/>
                    <a:pt x="1753849" y="734518"/>
                  </a:cubicBezTo>
                  <a:cubicBezTo>
                    <a:pt x="1800698" y="921916"/>
                    <a:pt x="1740829" y="688953"/>
                    <a:pt x="1783829" y="839449"/>
                  </a:cubicBezTo>
                  <a:cubicBezTo>
                    <a:pt x="1789489" y="859258"/>
                    <a:pt x="1792900" y="879677"/>
                    <a:pt x="1798820" y="899410"/>
                  </a:cubicBezTo>
                  <a:cubicBezTo>
                    <a:pt x="1822117" y="977064"/>
                    <a:pt x="1846838" y="1025679"/>
                    <a:pt x="1858780" y="1109272"/>
                  </a:cubicBezTo>
                  <a:cubicBezTo>
                    <a:pt x="1877373" y="1239425"/>
                    <a:pt x="1866840" y="1179557"/>
                    <a:pt x="1888761" y="1289154"/>
                  </a:cubicBezTo>
                  <a:cubicBezTo>
                    <a:pt x="1883764" y="1344118"/>
                    <a:pt x="1881575" y="1399410"/>
                    <a:pt x="1873770" y="1454046"/>
                  </a:cubicBezTo>
                  <a:cubicBezTo>
                    <a:pt x="1871535" y="1469688"/>
                    <a:pt x="1867263" y="1485686"/>
                    <a:pt x="1858780" y="1499017"/>
                  </a:cubicBezTo>
                  <a:cubicBezTo>
                    <a:pt x="1831954" y="1541172"/>
                    <a:pt x="1796556" y="1577363"/>
                    <a:pt x="1768839" y="1618938"/>
                  </a:cubicBezTo>
                  <a:lnTo>
                    <a:pt x="1708879" y="1708879"/>
                  </a:lnTo>
                  <a:cubicBezTo>
                    <a:pt x="1698886" y="1723869"/>
                    <a:pt x="1691637" y="1741110"/>
                    <a:pt x="1678898" y="1753849"/>
                  </a:cubicBezTo>
                  <a:lnTo>
                    <a:pt x="1648918" y="1783830"/>
                  </a:lnTo>
                  <a:cubicBezTo>
                    <a:pt x="1632348" y="1734119"/>
                    <a:pt x="1633928" y="1754660"/>
                    <a:pt x="1633928" y="1723869"/>
                  </a:cubicBezTo>
                </a:path>
              </a:pathLst>
            </a:custGeom>
            <a:noFill/>
            <a:ln>
              <a:headEnd w="lg" len="lg"/>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447144" y="2420911"/>
              <a:ext cx="1888761" cy="3130446"/>
            </a:xfrm>
            <a:custGeom>
              <a:avLst/>
              <a:gdLst>
                <a:gd name="connsiteX0" fmla="*/ 1528997 w 1888761"/>
                <a:gd name="connsiteY0" fmla="*/ 2038663 h 2070837"/>
                <a:gd name="connsiteX1" fmla="*/ 659567 w 1888761"/>
                <a:gd name="connsiteY1" fmla="*/ 2038663 h 2070837"/>
                <a:gd name="connsiteX2" fmla="*/ 614597 w 1888761"/>
                <a:gd name="connsiteY2" fmla="*/ 2023672 h 2070837"/>
                <a:gd name="connsiteX3" fmla="*/ 554636 w 1888761"/>
                <a:gd name="connsiteY3" fmla="*/ 2008682 h 2070837"/>
                <a:gd name="connsiteX4" fmla="*/ 509665 w 1888761"/>
                <a:gd name="connsiteY4" fmla="*/ 1978702 h 2070837"/>
                <a:gd name="connsiteX5" fmla="*/ 434715 w 1888761"/>
                <a:gd name="connsiteY5" fmla="*/ 1948722 h 2070837"/>
                <a:gd name="connsiteX6" fmla="*/ 359764 w 1888761"/>
                <a:gd name="connsiteY6" fmla="*/ 1903751 h 2070837"/>
                <a:gd name="connsiteX7" fmla="*/ 329783 w 1888761"/>
                <a:gd name="connsiteY7" fmla="*/ 1873771 h 2070837"/>
                <a:gd name="connsiteX8" fmla="*/ 209862 w 1888761"/>
                <a:gd name="connsiteY8" fmla="*/ 1783830 h 2070837"/>
                <a:gd name="connsiteX9" fmla="*/ 164892 w 1888761"/>
                <a:gd name="connsiteY9" fmla="*/ 1723869 h 2070837"/>
                <a:gd name="connsiteX10" fmla="*/ 89941 w 1888761"/>
                <a:gd name="connsiteY10" fmla="*/ 1618938 h 2070837"/>
                <a:gd name="connsiteX11" fmla="*/ 44970 w 1888761"/>
                <a:gd name="connsiteY11" fmla="*/ 1499017 h 2070837"/>
                <a:gd name="connsiteX12" fmla="*/ 29980 w 1888761"/>
                <a:gd name="connsiteY12" fmla="*/ 1454046 h 2070837"/>
                <a:gd name="connsiteX13" fmla="*/ 0 w 1888761"/>
                <a:gd name="connsiteY13" fmla="*/ 1319135 h 2070837"/>
                <a:gd name="connsiteX14" fmla="*/ 14990 w 1888761"/>
                <a:gd name="connsiteY14" fmla="*/ 794479 h 2070837"/>
                <a:gd name="connsiteX15" fmla="*/ 29980 w 1888761"/>
                <a:gd name="connsiteY15" fmla="*/ 749508 h 2070837"/>
                <a:gd name="connsiteX16" fmla="*/ 134911 w 1888761"/>
                <a:gd name="connsiteY16" fmla="*/ 614597 h 2070837"/>
                <a:gd name="connsiteX17" fmla="*/ 194872 w 1888761"/>
                <a:gd name="connsiteY17" fmla="*/ 569626 h 2070837"/>
                <a:gd name="connsiteX18" fmla="*/ 224852 w 1888761"/>
                <a:gd name="connsiteY18" fmla="*/ 524656 h 2070837"/>
                <a:gd name="connsiteX19" fmla="*/ 329783 w 1888761"/>
                <a:gd name="connsiteY19" fmla="*/ 389744 h 2070837"/>
                <a:gd name="connsiteX20" fmla="*/ 374754 w 1888761"/>
                <a:gd name="connsiteY20" fmla="*/ 329784 h 2070837"/>
                <a:gd name="connsiteX21" fmla="*/ 404734 w 1888761"/>
                <a:gd name="connsiteY21" fmla="*/ 299803 h 2070837"/>
                <a:gd name="connsiteX22" fmla="*/ 479685 w 1888761"/>
                <a:gd name="connsiteY22" fmla="*/ 224853 h 2070837"/>
                <a:gd name="connsiteX23" fmla="*/ 599606 w 1888761"/>
                <a:gd name="connsiteY23" fmla="*/ 149902 h 2070837"/>
                <a:gd name="connsiteX24" fmla="*/ 659567 w 1888761"/>
                <a:gd name="connsiteY24" fmla="*/ 119922 h 2070837"/>
                <a:gd name="connsiteX25" fmla="*/ 749508 w 1888761"/>
                <a:gd name="connsiteY25" fmla="*/ 89941 h 2070837"/>
                <a:gd name="connsiteX26" fmla="*/ 869429 w 1888761"/>
                <a:gd name="connsiteY26" fmla="*/ 44971 h 2070837"/>
                <a:gd name="connsiteX27" fmla="*/ 974361 w 1888761"/>
                <a:gd name="connsiteY27" fmla="*/ 0 h 2070837"/>
                <a:gd name="connsiteX28" fmla="*/ 1124262 w 1888761"/>
                <a:gd name="connsiteY28" fmla="*/ 29981 h 2070837"/>
                <a:gd name="connsiteX29" fmla="*/ 1349115 w 1888761"/>
                <a:gd name="connsiteY29" fmla="*/ 74951 h 2070837"/>
                <a:gd name="connsiteX30" fmla="*/ 1424065 w 1888761"/>
                <a:gd name="connsiteY30" fmla="*/ 149902 h 2070837"/>
                <a:gd name="connsiteX31" fmla="*/ 1499016 w 1888761"/>
                <a:gd name="connsiteY31" fmla="*/ 224853 h 2070837"/>
                <a:gd name="connsiteX32" fmla="*/ 1558977 w 1888761"/>
                <a:gd name="connsiteY32" fmla="*/ 314794 h 2070837"/>
                <a:gd name="connsiteX33" fmla="*/ 1603947 w 1888761"/>
                <a:gd name="connsiteY33" fmla="*/ 419725 h 2070837"/>
                <a:gd name="connsiteX34" fmla="*/ 1633928 w 1888761"/>
                <a:gd name="connsiteY34" fmla="*/ 449705 h 2070837"/>
                <a:gd name="connsiteX35" fmla="*/ 1663908 w 1888761"/>
                <a:gd name="connsiteY35" fmla="*/ 524656 h 2070837"/>
                <a:gd name="connsiteX36" fmla="*/ 1678898 w 1888761"/>
                <a:gd name="connsiteY36" fmla="*/ 569626 h 2070837"/>
                <a:gd name="connsiteX37" fmla="*/ 1708879 w 1888761"/>
                <a:gd name="connsiteY37" fmla="*/ 629587 h 2070837"/>
                <a:gd name="connsiteX38" fmla="*/ 1753849 w 1888761"/>
                <a:gd name="connsiteY38" fmla="*/ 734518 h 2070837"/>
                <a:gd name="connsiteX39" fmla="*/ 1783829 w 1888761"/>
                <a:gd name="connsiteY39" fmla="*/ 839449 h 2070837"/>
                <a:gd name="connsiteX40" fmla="*/ 1798820 w 1888761"/>
                <a:gd name="connsiteY40" fmla="*/ 899410 h 2070837"/>
                <a:gd name="connsiteX41" fmla="*/ 1858780 w 1888761"/>
                <a:gd name="connsiteY41" fmla="*/ 1109272 h 2070837"/>
                <a:gd name="connsiteX42" fmla="*/ 1888761 w 1888761"/>
                <a:gd name="connsiteY42" fmla="*/ 1289154 h 2070837"/>
                <a:gd name="connsiteX43" fmla="*/ 1873770 w 1888761"/>
                <a:gd name="connsiteY43" fmla="*/ 1454046 h 2070837"/>
                <a:gd name="connsiteX44" fmla="*/ 1858780 w 1888761"/>
                <a:gd name="connsiteY44" fmla="*/ 1499017 h 2070837"/>
                <a:gd name="connsiteX45" fmla="*/ 1768839 w 1888761"/>
                <a:gd name="connsiteY45" fmla="*/ 1618938 h 2070837"/>
                <a:gd name="connsiteX46" fmla="*/ 1708879 w 1888761"/>
                <a:gd name="connsiteY46" fmla="*/ 1708879 h 2070837"/>
                <a:gd name="connsiteX47" fmla="*/ 1678898 w 1888761"/>
                <a:gd name="connsiteY47" fmla="*/ 1753849 h 2070837"/>
                <a:gd name="connsiteX48" fmla="*/ 1648918 w 1888761"/>
                <a:gd name="connsiteY48" fmla="*/ 1783830 h 2070837"/>
                <a:gd name="connsiteX49" fmla="*/ 1633928 w 1888761"/>
                <a:gd name="connsiteY49" fmla="*/ 1723869 h 20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88761" h="2070837">
                  <a:moveTo>
                    <a:pt x="1528997" y="2038663"/>
                  </a:moveTo>
                  <a:cubicBezTo>
                    <a:pt x="1190708" y="2095044"/>
                    <a:pt x="1401098" y="2065628"/>
                    <a:pt x="659567" y="2038663"/>
                  </a:cubicBezTo>
                  <a:cubicBezTo>
                    <a:pt x="643776" y="2038089"/>
                    <a:pt x="629790" y="2028013"/>
                    <a:pt x="614597" y="2023672"/>
                  </a:cubicBezTo>
                  <a:cubicBezTo>
                    <a:pt x="594788" y="2018012"/>
                    <a:pt x="574623" y="2013679"/>
                    <a:pt x="554636" y="2008682"/>
                  </a:cubicBezTo>
                  <a:cubicBezTo>
                    <a:pt x="539646" y="1998689"/>
                    <a:pt x="525779" y="1986759"/>
                    <a:pt x="509665" y="1978702"/>
                  </a:cubicBezTo>
                  <a:cubicBezTo>
                    <a:pt x="485598" y="1966669"/>
                    <a:pt x="458078" y="1962072"/>
                    <a:pt x="434715" y="1948722"/>
                  </a:cubicBezTo>
                  <a:cubicBezTo>
                    <a:pt x="319486" y="1882876"/>
                    <a:pt x="500958" y="1950816"/>
                    <a:pt x="359764" y="1903751"/>
                  </a:cubicBezTo>
                  <a:cubicBezTo>
                    <a:pt x="349770" y="1893758"/>
                    <a:pt x="340514" y="1882969"/>
                    <a:pt x="329783" y="1873771"/>
                  </a:cubicBezTo>
                  <a:cubicBezTo>
                    <a:pt x="267462" y="1820353"/>
                    <a:pt x="266421" y="1821535"/>
                    <a:pt x="209862" y="1783830"/>
                  </a:cubicBezTo>
                  <a:cubicBezTo>
                    <a:pt x="194872" y="1763843"/>
                    <a:pt x="179413" y="1744199"/>
                    <a:pt x="164892" y="1723869"/>
                  </a:cubicBezTo>
                  <a:cubicBezTo>
                    <a:pt x="55295" y="1570434"/>
                    <a:pt x="236910" y="1814899"/>
                    <a:pt x="89941" y="1618938"/>
                  </a:cubicBezTo>
                  <a:cubicBezTo>
                    <a:pt x="62304" y="1508387"/>
                    <a:pt x="92004" y="1608762"/>
                    <a:pt x="44970" y="1499017"/>
                  </a:cubicBezTo>
                  <a:cubicBezTo>
                    <a:pt x="38746" y="1484493"/>
                    <a:pt x="34321" y="1469239"/>
                    <a:pt x="29980" y="1454046"/>
                  </a:cubicBezTo>
                  <a:cubicBezTo>
                    <a:pt x="15867" y="1404651"/>
                    <a:pt x="10304" y="1370653"/>
                    <a:pt x="0" y="1319135"/>
                  </a:cubicBezTo>
                  <a:cubicBezTo>
                    <a:pt x="4997" y="1144250"/>
                    <a:pt x="5795" y="969194"/>
                    <a:pt x="14990" y="794479"/>
                  </a:cubicBezTo>
                  <a:cubicBezTo>
                    <a:pt x="15820" y="778700"/>
                    <a:pt x="22306" y="763321"/>
                    <a:pt x="29980" y="749508"/>
                  </a:cubicBezTo>
                  <a:cubicBezTo>
                    <a:pt x="60737" y="694145"/>
                    <a:pt x="88563" y="654324"/>
                    <a:pt x="134911" y="614597"/>
                  </a:cubicBezTo>
                  <a:cubicBezTo>
                    <a:pt x="153880" y="598338"/>
                    <a:pt x="177206" y="587292"/>
                    <a:pt x="194872" y="569626"/>
                  </a:cubicBezTo>
                  <a:cubicBezTo>
                    <a:pt x="207611" y="556887"/>
                    <a:pt x="214043" y="539069"/>
                    <a:pt x="224852" y="524656"/>
                  </a:cubicBezTo>
                  <a:cubicBezTo>
                    <a:pt x="259035" y="479079"/>
                    <a:pt x="295047" y="434901"/>
                    <a:pt x="329783" y="389744"/>
                  </a:cubicBezTo>
                  <a:cubicBezTo>
                    <a:pt x="345016" y="369941"/>
                    <a:pt x="357088" y="347450"/>
                    <a:pt x="374754" y="329784"/>
                  </a:cubicBezTo>
                  <a:cubicBezTo>
                    <a:pt x="384747" y="319790"/>
                    <a:pt x="395905" y="310839"/>
                    <a:pt x="404734" y="299803"/>
                  </a:cubicBezTo>
                  <a:cubicBezTo>
                    <a:pt x="461837" y="228424"/>
                    <a:pt x="402596" y="276246"/>
                    <a:pt x="479685" y="224853"/>
                  </a:cubicBezTo>
                  <a:cubicBezTo>
                    <a:pt x="537363" y="138334"/>
                    <a:pt x="474736" y="212336"/>
                    <a:pt x="599606" y="149902"/>
                  </a:cubicBezTo>
                  <a:cubicBezTo>
                    <a:pt x="619593" y="139909"/>
                    <a:pt x="638819" y="128221"/>
                    <a:pt x="659567" y="119922"/>
                  </a:cubicBezTo>
                  <a:cubicBezTo>
                    <a:pt x="688909" y="108185"/>
                    <a:pt x="723213" y="107470"/>
                    <a:pt x="749508" y="89941"/>
                  </a:cubicBezTo>
                  <a:cubicBezTo>
                    <a:pt x="815678" y="45829"/>
                    <a:pt x="776813" y="63494"/>
                    <a:pt x="869429" y="44971"/>
                  </a:cubicBezTo>
                  <a:cubicBezTo>
                    <a:pt x="881139" y="39116"/>
                    <a:pt x="952302" y="0"/>
                    <a:pt x="974361" y="0"/>
                  </a:cubicBezTo>
                  <a:cubicBezTo>
                    <a:pt x="1030611" y="0"/>
                    <a:pt x="1071427" y="20074"/>
                    <a:pt x="1124262" y="29981"/>
                  </a:cubicBezTo>
                  <a:cubicBezTo>
                    <a:pt x="1347662" y="71869"/>
                    <a:pt x="1239215" y="38318"/>
                    <a:pt x="1349115" y="74951"/>
                  </a:cubicBezTo>
                  <a:cubicBezTo>
                    <a:pt x="1439056" y="134912"/>
                    <a:pt x="1354110" y="69953"/>
                    <a:pt x="1424065" y="149902"/>
                  </a:cubicBezTo>
                  <a:cubicBezTo>
                    <a:pt x="1447331" y="176492"/>
                    <a:pt x="1499016" y="224853"/>
                    <a:pt x="1499016" y="224853"/>
                  </a:cubicBezTo>
                  <a:cubicBezTo>
                    <a:pt x="1531171" y="321319"/>
                    <a:pt x="1488797" y="216543"/>
                    <a:pt x="1558977" y="314794"/>
                  </a:cubicBezTo>
                  <a:cubicBezTo>
                    <a:pt x="1668638" y="468319"/>
                    <a:pt x="1530543" y="297387"/>
                    <a:pt x="1603947" y="419725"/>
                  </a:cubicBezTo>
                  <a:cubicBezTo>
                    <a:pt x="1611218" y="431844"/>
                    <a:pt x="1623934" y="439712"/>
                    <a:pt x="1633928" y="449705"/>
                  </a:cubicBezTo>
                  <a:cubicBezTo>
                    <a:pt x="1643921" y="474689"/>
                    <a:pt x="1654460" y="499461"/>
                    <a:pt x="1663908" y="524656"/>
                  </a:cubicBezTo>
                  <a:cubicBezTo>
                    <a:pt x="1669456" y="539451"/>
                    <a:pt x="1672674" y="555103"/>
                    <a:pt x="1678898" y="569626"/>
                  </a:cubicBezTo>
                  <a:cubicBezTo>
                    <a:pt x="1687701" y="590165"/>
                    <a:pt x="1700076" y="609048"/>
                    <a:pt x="1708879" y="629587"/>
                  </a:cubicBezTo>
                  <a:cubicBezTo>
                    <a:pt x="1775054" y="783994"/>
                    <a:pt x="1654411" y="535642"/>
                    <a:pt x="1753849" y="734518"/>
                  </a:cubicBezTo>
                  <a:cubicBezTo>
                    <a:pt x="1800698" y="921916"/>
                    <a:pt x="1740829" y="688953"/>
                    <a:pt x="1783829" y="839449"/>
                  </a:cubicBezTo>
                  <a:cubicBezTo>
                    <a:pt x="1789489" y="859258"/>
                    <a:pt x="1792900" y="879677"/>
                    <a:pt x="1798820" y="899410"/>
                  </a:cubicBezTo>
                  <a:cubicBezTo>
                    <a:pt x="1822117" y="977064"/>
                    <a:pt x="1846838" y="1025679"/>
                    <a:pt x="1858780" y="1109272"/>
                  </a:cubicBezTo>
                  <a:cubicBezTo>
                    <a:pt x="1877373" y="1239425"/>
                    <a:pt x="1866840" y="1179557"/>
                    <a:pt x="1888761" y="1289154"/>
                  </a:cubicBezTo>
                  <a:cubicBezTo>
                    <a:pt x="1883764" y="1344118"/>
                    <a:pt x="1881575" y="1399410"/>
                    <a:pt x="1873770" y="1454046"/>
                  </a:cubicBezTo>
                  <a:cubicBezTo>
                    <a:pt x="1871535" y="1469688"/>
                    <a:pt x="1867263" y="1485686"/>
                    <a:pt x="1858780" y="1499017"/>
                  </a:cubicBezTo>
                  <a:cubicBezTo>
                    <a:pt x="1831954" y="1541172"/>
                    <a:pt x="1796556" y="1577363"/>
                    <a:pt x="1768839" y="1618938"/>
                  </a:cubicBezTo>
                  <a:lnTo>
                    <a:pt x="1708879" y="1708879"/>
                  </a:lnTo>
                  <a:cubicBezTo>
                    <a:pt x="1698886" y="1723869"/>
                    <a:pt x="1691637" y="1741110"/>
                    <a:pt x="1678898" y="1753849"/>
                  </a:cubicBezTo>
                  <a:lnTo>
                    <a:pt x="1648918" y="1783830"/>
                  </a:lnTo>
                  <a:cubicBezTo>
                    <a:pt x="1632348" y="1734119"/>
                    <a:pt x="1633928" y="1754660"/>
                    <a:pt x="1633928" y="17238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9506869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114424"/>
            <a:ext cx="9539654" cy="5743575"/>
          </a:xfrm>
          <a:prstGeom prst="rect">
            <a:avLst/>
          </a:prstGeom>
        </p:spPr>
      </p:pic>
      <p:sp>
        <p:nvSpPr>
          <p:cNvPr id="2" name="Title 1"/>
          <p:cNvSpPr>
            <a:spLocks noGrp="1"/>
          </p:cNvSpPr>
          <p:nvPr>
            <p:ph type="title"/>
          </p:nvPr>
        </p:nvSpPr>
        <p:spPr>
          <a:xfrm>
            <a:off x="144646" y="-167546"/>
            <a:ext cx="11891962" cy="1325563"/>
          </a:xfrm>
          <a:prstGeom prst="ellipse">
            <a:avLst/>
          </a:prstGeom>
        </p:spPr>
        <p:txBody>
          <a:bodyPr vert="horz" lIns="91440" tIns="45720" rIns="91440" bIns="45720" rtlCol="0" anchor="ctr">
            <a:normAutofit fontScale="90000"/>
          </a:bodyPr>
          <a:lstStyle/>
          <a:p>
            <a:pPr algn="ctr"/>
            <a:r>
              <a:rPr lang="en-US" sz="3200" kern="1200" dirty="0" smtClean="0">
                <a:solidFill>
                  <a:schemeClr val="tx1"/>
                </a:solidFill>
                <a:latin typeface="+mj-lt"/>
                <a:ea typeface="+mj-ea"/>
                <a:cs typeface="+mj-cs"/>
              </a:rPr>
              <a:t>Milestone #1: Detect Object &amp; Turn Right (Avoid) - Code</a:t>
            </a:r>
            <a:endParaRPr lang="en-US" sz="3200" kern="1200" dirty="0">
              <a:solidFill>
                <a:schemeClr val="tx1"/>
              </a:solidFill>
              <a:latin typeface="+mj-lt"/>
              <a:ea typeface="+mj-ea"/>
              <a:cs typeface="+mj-cs"/>
            </a:endParaRPr>
          </a:p>
        </p:txBody>
      </p:sp>
      <p:sp>
        <p:nvSpPr>
          <p:cNvPr id="7" name="Oval 6"/>
          <p:cNvSpPr/>
          <p:nvPr/>
        </p:nvSpPr>
        <p:spPr>
          <a:xfrm>
            <a:off x="6830042" y="1325563"/>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2866995" y="4483313"/>
            <a:ext cx="1819922" cy="2055768"/>
            <a:chOff x="3085914" y="3409176"/>
            <a:chExt cx="1819922" cy="2055768"/>
          </a:xfrm>
        </p:grpSpPr>
        <p:cxnSp>
          <p:nvCxnSpPr>
            <p:cNvPr id="8" name="Straight Arrow Connector 7"/>
            <p:cNvCxnSpPr/>
            <p:nvPr/>
          </p:nvCxnSpPr>
          <p:spPr>
            <a:xfrm flipV="1">
              <a:off x="3861709" y="3409176"/>
              <a:ext cx="842962" cy="161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85914" y="5095612"/>
              <a:ext cx="1819922" cy="369332"/>
            </a:xfrm>
            <a:prstGeom prst="rect">
              <a:avLst/>
            </a:prstGeom>
            <a:noFill/>
          </p:spPr>
          <p:txBody>
            <a:bodyPr wrap="none" rtlCol="0">
              <a:spAutoFit/>
            </a:bodyPr>
            <a:lstStyle/>
            <a:p>
              <a:r>
                <a:rPr lang="en-US" smtClean="0"/>
                <a:t>Ultrasonic Sensor</a:t>
              </a:r>
              <a:endParaRPr lang="en-US" dirty="0"/>
            </a:p>
          </p:txBody>
        </p:sp>
      </p:grpSp>
      <p:grpSp>
        <p:nvGrpSpPr>
          <p:cNvPr id="14" name="Group 13"/>
          <p:cNvGrpSpPr/>
          <p:nvPr/>
        </p:nvGrpSpPr>
        <p:grpSpPr>
          <a:xfrm>
            <a:off x="8029575" y="2708351"/>
            <a:ext cx="4007033" cy="646331"/>
            <a:chOff x="1792955" y="4563565"/>
            <a:chExt cx="4007033" cy="646331"/>
          </a:xfrm>
        </p:grpSpPr>
        <p:cxnSp>
          <p:nvCxnSpPr>
            <p:cNvPr id="15" name="Straight Arrow Connector 14"/>
            <p:cNvCxnSpPr/>
            <p:nvPr/>
          </p:nvCxnSpPr>
          <p:spPr>
            <a:xfrm flipH="1">
              <a:off x="1792955" y="4886730"/>
              <a:ext cx="1275195" cy="65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68150" y="4563565"/>
              <a:ext cx="2731838" cy="646331"/>
            </a:xfrm>
            <a:prstGeom prst="rect">
              <a:avLst/>
            </a:prstGeom>
            <a:noFill/>
          </p:spPr>
          <p:txBody>
            <a:bodyPr wrap="none" rtlCol="0">
              <a:spAutoFit/>
            </a:bodyPr>
            <a:lstStyle/>
            <a:p>
              <a:r>
                <a:rPr lang="en-US" dirty="0" smtClean="0"/>
                <a:t>If (object  within </a:t>
              </a:r>
              <a:r>
                <a:rPr lang="en-US" smtClean="0"/>
                <a:t>10 inches)</a:t>
              </a:r>
              <a:endParaRPr lang="en-US" dirty="0" smtClean="0"/>
            </a:p>
            <a:p>
              <a:r>
                <a:rPr lang="en-US" dirty="0" smtClean="0"/>
                <a:t>- Turn right</a:t>
              </a:r>
            </a:p>
          </p:txBody>
        </p:sp>
      </p:grpSp>
      <p:grpSp>
        <p:nvGrpSpPr>
          <p:cNvPr id="17" name="Group 16"/>
          <p:cNvGrpSpPr/>
          <p:nvPr/>
        </p:nvGrpSpPr>
        <p:grpSpPr>
          <a:xfrm>
            <a:off x="7874672" y="4749682"/>
            <a:ext cx="2983968" cy="646331"/>
            <a:chOff x="1385163" y="4521591"/>
            <a:chExt cx="2983968" cy="646331"/>
          </a:xfrm>
        </p:grpSpPr>
        <p:cxnSp>
          <p:nvCxnSpPr>
            <p:cNvPr id="18" name="Straight Arrow Connector 17"/>
            <p:cNvCxnSpPr/>
            <p:nvPr/>
          </p:nvCxnSpPr>
          <p:spPr>
            <a:xfrm flipH="1" flipV="1">
              <a:off x="1385163" y="4710468"/>
              <a:ext cx="1598624" cy="162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31521" y="4521591"/>
              <a:ext cx="1337610" cy="646331"/>
            </a:xfrm>
            <a:prstGeom prst="rect">
              <a:avLst/>
            </a:prstGeom>
            <a:noFill/>
          </p:spPr>
          <p:txBody>
            <a:bodyPr wrap="none" rtlCol="0">
              <a:spAutoFit/>
            </a:bodyPr>
            <a:lstStyle/>
            <a:p>
              <a:r>
                <a:rPr lang="en-US" dirty="0" smtClean="0"/>
                <a:t>Else</a:t>
              </a:r>
            </a:p>
            <a:p>
              <a:r>
                <a:rPr lang="en-US" dirty="0" smtClean="0"/>
                <a:t>- Go straight</a:t>
              </a:r>
            </a:p>
          </p:txBody>
        </p:sp>
      </p:grpSp>
      <p:sp>
        <p:nvSpPr>
          <p:cNvPr id="20"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21" name="Parallelogram 20"/>
          <p:cNvSpPr/>
          <p:nvPr/>
        </p:nvSpPr>
        <p:spPr>
          <a:xfrm>
            <a:off x="5718568" y="3271438"/>
            <a:ext cx="1757567" cy="82993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sp>
        <p:nvSpPr>
          <p:cNvPr id="22" name="Parallelogram 21"/>
          <p:cNvSpPr/>
          <p:nvPr/>
        </p:nvSpPr>
        <p:spPr>
          <a:xfrm>
            <a:off x="5819733" y="4875590"/>
            <a:ext cx="1757567" cy="82993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 straight</a:t>
            </a:r>
            <a:endParaRPr lang="en-US" dirty="0"/>
          </a:p>
        </p:txBody>
      </p:sp>
      <p:sp>
        <p:nvSpPr>
          <p:cNvPr id="35" name="Diamond 34"/>
          <p:cNvSpPr/>
          <p:nvPr/>
        </p:nvSpPr>
        <p:spPr>
          <a:xfrm>
            <a:off x="3429394" y="3750296"/>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object</a:t>
            </a:r>
          </a:p>
          <a:p>
            <a:pPr algn="ctr"/>
            <a:r>
              <a:rPr lang="en-US" dirty="0" smtClean="0"/>
              <a:t>&lt;=10 in?</a:t>
            </a:r>
            <a:endParaRPr lang="en-US" dirty="0"/>
          </a:p>
        </p:txBody>
      </p:sp>
    </p:spTree>
    <p:extLst>
      <p:ext uri="{BB962C8B-B14F-4D97-AF65-F5344CB8AC3E}">
        <p14:creationId xmlns:p14="http://schemas.microsoft.com/office/powerpoint/2010/main" val="58367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75" y="1212850"/>
            <a:ext cx="10058400" cy="4706324"/>
          </a:xfrm>
          <a:prstGeom prst="rect">
            <a:avLst/>
          </a:prstGeom>
        </p:spPr>
      </p:pic>
      <p:sp>
        <p:nvSpPr>
          <p:cNvPr id="2" name="Title 1"/>
          <p:cNvSpPr>
            <a:spLocks noGrp="1"/>
          </p:cNvSpPr>
          <p:nvPr>
            <p:ph type="title"/>
          </p:nvPr>
        </p:nvSpPr>
        <p:spPr>
          <a:xfrm>
            <a:off x="420791" y="-164069"/>
            <a:ext cx="11049985" cy="1325563"/>
          </a:xfrm>
          <a:prstGeom prst="ellipse">
            <a:avLst/>
          </a:prstGeom>
        </p:spPr>
        <p:txBody>
          <a:bodyPr vert="horz" lIns="91440" tIns="45720" rIns="91440" bIns="45720" rtlCol="0" anchor="ctr">
            <a:normAutofit/>
          </a:bodyPr>
          <a:lstStyle/>
          <a:p>
            <a:pPr algn="ctr"/>
            <a:r>
              <a:rPr lang="en-US" sz="3200" kern="1200" dirty="0" smtClean="0">
                <a:solidFill>
                  <a:schemeClr val="tx1"/>
                </a:solidFill>
                <a:latin typeface="+mj-lt"/>
                <a:ea typeface="+mj-ea"/>
                <a:cs typeface="+mj-cs"/>
              </a:rPr>
              <a:t>Step #4: White border Detection </a:t>
            </a:r>
            <a:r>
              <a:rPr lang="mr-IN" sz="3200" kern="1200" dirty="0" smtClean="0">
                <a:solidFill>
                  <a:schemeClr val="tx1"/>
                </a:solidFill>
                <a:latin typeface="+mj-lt"/>
                <a:ea typeface="+mj-ea"/>
                <a:cs typeface="+mj-cs"/>
              </a:rPr>
              <a:t>–</a:t>
            </a:r>
            <a:r>
              <a:rPr lang="en-US" sz="3200" kern="1200" dirty="0" smtClean="0">
                <a:solidFill>
                  <a:schemeClr val="tx1"/>
                </a:solidFill>
                <a:latin typeface="+mj-lt"/>
                <a:ea typeface="+mj-ea"/>
                <a:cs typeface="+mj-cs"/>
              </a:rPr>
              <a:t> (1)</a:t>
            </a:r>
            <a:endParaRPr lang="en-US" sz="3200" kern="1200" dirty="0">
              <a:solidFill>
                <a:schemeClr val="tx1"/>
              </a:solidFill>
              <a:latin typeface="+mj-lt"/>
              <a:ea typeface="+mj-ea"/>
              <a:cs typeface="+mj-cs"/>
            </a:endParaRPr>
          </a:p>
        </p:txBody>
      </p:sp>
      <p:sp>
        <p:nvSpPr>
          <p:cNvPr id="7" name="Oval 6"/>
          <p:cNvSpPr/>
          <p:nvPr/>
        </p:nvSpPr>
        <p:spPr>
          <a:xfrm>
            <a:off x="4686917" y="1464581"/>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624309" y="3422125"/>
            <a:ext cx="2516971" cy="2332767"/>
            <a:chOff x="3085914" y="3409176"/>
            <a:chExt cx="2516971" cy="2332767"/>
          </a:xfrm>
        </p:grpSpPr>
        <p:cxnSp>
          <p:nvCxnSpPr>
            <p:cNvPr id="8" name="Straight Arrow Connector 7"/>
            <p:cNvCxnSpPr/>
            <p:nvPr/>
          </p:nvCxnSpPr>
          <p:spPr>
            <a:xfrm flipV="1">
              <a:off x="3861709" y="3409176"/>
              <a:ext cx="842962" cy="161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85914" y="5095612"/>
              <a:ext cx="2516971" cy="646331"/>
            </a:xfrm>
            <a:prstGeom prst="rect">
              <a:avLst/>
            </a:prstGeom>
            <a:noFill/>
          </p:spPr>
          <p:txBody>
            <a:bodyPr wrap="none" rtlCol="0">
              <a:spAutoFit/>
            </a:bodyPr>
            <a:lstStyle/>
            <a:p>
              <a:r>
                <a:rPr lang="en-US" dirty="0"/>
                <a:t>Light Sensor</a:t>
              </a:r>
            </a:p>
            <a:p>
              <a:r>
                <a:rPr lang="en-US" dirty="0"/>
                <a:t>- Reflected light intensity</a:t>
              </a:r>
            </a:p>
          </p:txBody>
        </p:sp>
      </p:grpSp>
      <p:grpSp>
        <p:nvGrpSpPr>
          <p:cNvPr id="11" name="Group 10"/>
          <p:cNvGrpSpPr/>
          <p:nvPr/>
        </p:nvGrpSpPr>
        <p:grpSpPr>
          <a:xfrm>
            <a:off x="6150714" y="3736157"/>
            <a:ext cx="2176633" cy="1946787"/>
            <a:chOff x="3467963" y="4000207"/>
            <a:chExt cx="2176633" cy="1946787"/>
          </a:xfrm>
        </p:grpSpPr>
        <p:cxnSp>
          <p:nvCxnSpPr>
            <p:cNvPr id="12" name="Straight Arrow Connector 11"/>
            <p:cNvCxnSpPr/>
            <p:nvPr/>
          </p:nvCxnSpPr>
          <p:spPr>
            <a:xfrm flipH="1" flipV="1">
              <a:off x="3467963" y="4000207"/>
              <a:ext cx="689701" cy="130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86175" y="5300663"/>
              <a:ext cx="1958421" cy="646331"/>
            </a:xfrm>
            <a:prstGeom prst="rect">
              <a:avLst/>
            </a:prstGeom>
            <a:noFill/>
          </p:spPr>
          <p:txBody>
            <a:bodyPr wrap="none" rtlCol="0">
              <a:spAutoFit/>
            </a:bodyPr>
            <a:lstStyle/>
            <a:p>
              <a:r>
                <a:rPr lang="en-US" dirty="0" smtClean="0"/>
                <a:t>Distance Detection</a:t>
              </a:r>
            </a:p>
            <a:p>
              <a:r>
                <a:rPr lang="en-US" dirty="0" smtClean="0"/>
                <a:t>Controls</a:t>
              </a:r>
              <a:endParaRPr lang="en-US" dirty="0"/>
            </a:p>
          </p:txBody>
        </p:sp>
      </p:grpSp>
      <p:sp>
        <p:nvSpPr>
          <p:cNvPr id="1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53555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791" y="-164069"/>
            <a:ext cx="11049985" cy="1325563"/>
          </a:xfrm>
          <a:prstGeom prst="ellipse">
            <a:avLst/>
          </a:prstGeom>
        </p:spPr>
        <p:txBody>
          <a:bodyPr vert="horz" lIns="91440" tIns="45720" rIns="91440" bIns="45720" rtlCol="0" anchor="ctr">
            <a:normAutofit/>
          </a:bodyPr>
          <a:lstStyle/>
          <a:p>
            <a:pPr algn="ctr"/>
            <a:r>
              <a:rPr lang="en-US" sz="3200" kern="1200" dirty="0" smtClean="0">
                <a:solidFill>
                  <a:schemeClr val="tx1"/>
                </a:solidFill>
                <a:latin typeface="+mj-lt"/>
                <a:ea typeface="+mj-ea"/>
                <a:cs typeface="+mj-cs"/>
              </a:rPr>
              <a:t>Step #4: White border Detection </a:t>
            </a:r>
            <a:r>
              <a:rPr lang="mr-IN" sz="3200" kern="1200" dirty="0" smtClean="0">
                <a:solidFill>
                  <a:schemeClr val="tx1"/>
                </a:solidFill>
                <a:latin typeface="+mj-lt"/>
                <a:ea typeface="+mj-ea"/>
                <a:cs typeface="+mj-cs"/>
              </a:rPr>
              <a:t>–</a:t>
            </a:r>
            <a:r>
              <a:rPr lang="en-US" sz="3200" kern="1200" dirty="0" smtClean="0">
                <a:solidFill>
                  <a:schemeClr val="tx1"/>
                </a:solidFill>
                <a:latin typeface="+mj-lt"/>
                <a:ea typeface="+mj-ea"/>
                <a:cs typeface="+mj-cs"/>
              </a:rPr>
              <a:t> (2)</a:t>
            </a:r>
            <a:endParaRPr lang="en-US" sz="3200" kern="1200" dirty="0">
              <a:solidFill>
                <a:schemeClr val="tx1"/>
              </a:solidFill>
              <a:latin typeface="+mj-lt"/>
              <a:ea typeface="+mj-ea"/>
              <a:cs typeface="+mj-cs"/>
            </a:endParaRPr>
          </a:p>
        </p:txBody>
      </p:sp>
      <p:sp>
        <p:nvSpPr>
          <p:cNvPr id="1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266" y="976789"/>
            <a:ext cx="8288721" cy="5450375"/>
          </a:xfrm>
          <a:prstGeom prst="rect">
            <a:avLst/>
          </a:prstGeom>
        </p:spPr>
      </p:pic>
      <p:sp>
        <p:nvSpPr>
          <p:cNvPr id="43" name="Oval 42"/>
          <p:cNvSpPr/>
          <p:nvPr/>
        </p:nvSpPr>
        <p:spPr>
          <a:xfrm>
            <a:off x="7874672" y="1405659"/>
            <a:ext cx="2089259" cy="493986"/>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2866995" y="4483313"/>
            <a:ext cx="2516971" cy="2332767"/>
            <a:chOff x="3085914" y="3409176"/>
            <a:chExt cx="2516971" cy="2332767"/>
          </a:xfrm>
        </p:grpSpPr>
        <p:cxnSp>
          <p:nvCxnSpPr>
            <p:cNvPr id="45" name="Straight Arrow Connector 44"/>
            <p:cNvCxnSpPr/>
            <p:nvPr/>
          </p:nvCxnSpPr>
          <p:spPr>
            <a:xfrm flipV="1">
              <a:off x="3861709" y="3409176"/>
              <a:ext cx="842962" cy="161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085914" y="5095612"/>
              <a:ext cx="2516971" cy="646331"/>
            </a:xfrm>
            <a:prstGeom prst="rect">
              <a:avLst/>
            </a:prstGeom>
            <a:noFill/>
          </p:spPr>
          <p:txBody>
            <a:bodyPr wrap="none" rtlCol="0">
              <a:spAutoFit/>
            </a:bodyPr>
            <a:lstStyle/>
            <a:p>
              <a:r>
                <a:rPr lang="en-US" dirty="0" smtClean="0"/>
                <a:t>Light Sensor</a:t>
              </a:r>
            </a:p>
            <a:p>
              <a:r>
                <a:rPr lang="en-US" dirty="0" smtClean="0"/>
                <a:t>- Reflected light intensity</a:t>
              </a:r>
              <a:endParaRPr lang="en-US" dirty="0"/>
            </a:p>
          </p:txBody>
        </p:sp>
      </p:grpSp>
      <p:grpSp>
        <p:nvGrpSpPr>
          <p:cNvPr id="47" name="Group 46"/>
          <p:cNvGrpSpPr/>
          <p:nvPr/>
        </p:nvGrpSpPr>
        <p:grpSpPr>
          <a:xfrm>
            <a:off x="6670467" y="3230050"/>
            <a:ext cx="3699192" cy="646331"/>
            <a:chOff x="1792955" y="4563565"/>
            <a:chExt cx="3699192" cy="646331"/>
          </a:xfrm>
        </p:grpSpPr>
        <p:cxnSp>
          <p:nvCxnSpPr>
            <p:cNvPr id="48" name="Straight Arrow Connector 47"/>
            <p:cNvCxnSpPr/>
            <p:nvPr/>
          </p:nvCxnSpPr>
          <p:spPr>
            <a:xfrm flipH="1">
              <a:off x="1792955" y="4886730"/>
              <a:ext cx="1275195" cy="65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068150" y="4563565"/>
              <a:ext cx="2423997" cy="646331"/>
            </a:xfrm>
            <a:prstGeom prst="rect">
              <a:avLst/>
            </a:prstGeom>
            <a:noFill/>
          </p:spPr>
          <p:txBody>
            <a:bodyPr wrap="none" rtlCol="0">
              <a:spAutoFit/>
            </a:bodyPr>
            <a:lstStyle/>
            <a:p>
              <a:r>
                <a:rPr lang="en-US" dirty="0" smtClean="0"/>
                <a:t>If (white border =  ‘yes’)</a:t>
              </a:r>
            </a:p>
            <a:p>
              <a:r>
                <a:rPr lang="en-US" dirty="0" smtClean="0"/>
                <a:t>- Turn right</a:t>
              </a:r>
            </a:p>
          </p:txBody>
        </p:sp>
      </p:grpSp>
      <p:grpSp>
        <p:nvGrpSpPr>
          <p:cNvPr id="50" name="Group 49"/>
          <p:cNvGrpSpPr/>
          <p:nvPr/>
        </p:nvGrpSpPr>
        <p:grpSpPr>
          <a:xfrm>
            <a:off x="6863533" y="5219707"/>
            <a:ext cx="2983968" cy="646331"/>
            <a:chOff x="1385163" y="4521591"/>
            <a:chExt cx="2983968" cy="646331"/>
          </a:xfrm>
        </p:grpSpPr>
        <p:cxnSp>
          <p:nvCxnSpPr>
            <p:cNvPr id="51" name="Straight Arrow Connector 50"/>
            <p:cNvCxnSpPr/>
            <p:nvPr/>
          </p:nvCxnSpPr>
          <p:spPr>
            <a:xfrm flipH="1" flipV="1">
              <a:off x="1385163" y="4710468"/>
              <a:ext cx="1598624" cy="162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031521" y="4521591"/>
              <a:ext cx="1337610" cy="646331"/>
            </a:xfrm>
            <a:prstGeom prst="rect">
              <a:avLst/>
            </a:prstGeom>
            <a:noFill/>
          </p:spPr>
          <p:txBody>
            <a:bodyPr wrap="none" rtlCol="0">
              <a:spAutoFit/>
            </a:bodyPr>
            <a:lstStyle/>
            <a:p>
              <a:r>
                <a:rPr lang="en-US" dirty="0" smtClean="0"/>
                <a:t>Else</a:t>
              </a:r>
            </a:p>
            <a:p>
              <a:r>
                <a:rPr lang="en-US" dirty="0" smtClean="0"/>
                <a:t>- Go straight</a:t>
              </a:r>
            </a:p>
          </p:txBody>
        </p:sp>
      </p:grpSp>
      <p:sp>
        <p:nvSpPr>
          <p:cNvPr id="53" name="Footer Placeholder 3"/>
          <p:cNvSpPr txBox="1">
            <a:spLocks/>
          </p:cNvSpPr>
          <p:nvPr/>
        </p:nvSpPr>
        <p:spPr>
          <a:xfrm>
            <a:off x="4125309" y="6684579"/>
            <a:ext cx="3667991" cy="17342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smtClean="0"/>
              <a:t>Copyright © Vasu Dalal</a:t>
            </a:r>
            <a:endParaRPr lang="en-US" sz="1000" dirty="0"/>
          </a:p>
        </p:txBody>
      </p:sp>
      <p:sp>
        <p:nvSpPr>
          <p:cNvPr id="54" name="Parallelogram 53"/>
          <p:cNvSpPr/>
          <p:nvPr/>
        </p:nvSpPr>
        <p:spPr>
          <a:xfrm>
            <a:off x="5122546" y="3248916"/>
            <a:ext cx="1757567" cy="82993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sp>
        <p:nvSpPr>
          <p:cNvPr id="55" name="Parallelogram 54"/>
          <p:cNvSpPr/>
          <p:nvPr/>
        </p:nvSpPr>
        <p:spPr>
          <a:xfrm>
            <a:off x="5072475" y="4888876"/>
            <a:ext cx="1757567" cy="82993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 straight</a:t>
            </a:r>
            <a:endParaRPr lang="en-US" dirty="0"/>
          </a:p>
        </p:txBody>
      </p:sp>
      <p:sp>
        <p:nvSpPr>
          <p:cNvPr id="56" name="Diamond 55"/>
          <p:cNvSpPr/>
          <p:nvPr/>
        </p:nvSpPr>
        <p:spPr>
          <a:xfrm>
            <a:off x="3429394" y="3750296"/>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Reflected intensity &gt;=60?</a:t>
            </a:r>
            <a:endParaRPr lang="en-US" dirty="0"/>
          </a:p>
        </p:txBody>
      </p:sp>
    </p:spTree>
    <p:extLst>
      <p:ext uri="{BB962C8B-B14F-4D97-AF65-F5344CB8AC3E}">
        <p14:creationId xmlns:p14="http://schemas.microsoft.com/office/powerpoint/2010/main" val="100032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4" grpId="2" animBg="1"/>
      <p:bldP spid="55" grpId="0" animBg="1"/>
      <p:bldP spid="55" grpId="1" animBg="1"/>
      <p:bldP spid="55" grpId="2" animBg="1"/>
      <p:bldP spid="5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9763" y="-412923"/>
            <a:ext cx="15018134" cy="1325563"/>
          </a:xfrm>
          <a:prstGeom prst="ellipse">
            <a:avLst/>
          </a:prstGeom>
        </p:spPr>
        <p:txBody>
          <a:bodyPr vert="horz" lIns="91440" tIns="45720" rIns="91440" bIns="45720" rtlCol="0" anchor="ctr">
            <a:noAutofit/>
          </a:bodyPr>
          <a:lstStyle/>
          <a:p>
            <a:pPr algn="ctr"/>
            <a:r>
              <a:rPr lang="en-US" sz="2800" kern="1200" dirty="0" smtClean="0">
                <a:solidFill>
                  <a:schemeClr val="tx1"/>
                </a:solidFill>
                <a:latin typeface="+mj-lt"/>
                <a:ea typeface="+mj-ea"/>
                <a:cs typeface="+mj-cs"/>
              </a:rPr>
              <a:t>Milestone #2: Detect &amp; Avoid Object + Stay in Playpen</a:t>
            </a:r>
            <a:endParaRPr lang="en-US" sz="2800" kern="1200" dirty="0">
              <a:solidFill>
                <a:schemeClr val="tx1"/>
              </a:solidFill>
              <a:latin typeface="+mj-lt"/>
              <a:ea typeface="+mj-ea"/>
              <a:cs typeface="+mj-cs"/>
            </a:endParaRPr>
          </a:p>
        </p:txBody>
      </p:sp>
      <p:grpSp>
        <p:nvGrpSpPr>
          <p:cNvPr id="4" name="Group 3"/>
          <p:cNvGrpSpPr/>
          <p:nvPr/>
        </p:nvGrpSpPr>
        <p:grpSpPr>
          <a:xfrm>
            <a:off x="880171" y="557954"/>
            <a:ext cx="10151387" cy="5947777"/>
            <a:chOff x="-194872" y="557954"/>
            <a:chExt cx="10151387" cy="5947777"/>
          </a:xfrm>
        </p:grpSpPr>
        <p:sp>
          <p:nvSpPr>
            <p:cNvPr id="5" name="Oval 4"/>
            <p:cNvSpPr/>
            <p:nvPr/>
          </p:nvSpPr>
          <p:spPr>
            <a:xfrm>
              <a:off x="1094280" y="557954"/>
              <a:ext cx="1783830" cy="54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start</a:t>
              </a:r>
              <a:endParaRPr lang="en-US"/>
            </a:p>
          </p:txBody>
        </p:sp>
        <p:cxnSp>
          <p:nvCxnSpPr>
            <p:cNvPr id="7" name="Straight Arrow Connector 6"/>
            <p:cNvCxnSpPr/>
            <p:nvPr/>
          </p:nvCxnSpPr>
          <p:spPr>
            <a:xfrm>
              <a:off x="1955644" y="1144889"/>
              <a:ext cx="8067" cy="818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Parallelogram 7"/>
            <p:cNvSpPr/>
            <p:nvPr/>
          </p:nvSpPr>
          <p:spPr>
            <a:xfrm>
              <a:off x="869430" y="1963711"/>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Move</a:t>
              </a:r>
            </a:p>
            <a:p>
              <a:pPr algn="ctr"/>
              <a:r>
                <a:rPr lang="en-US" dirty="0" smtClean="0"/>
                <a:t>straight</a:t>
              </a:r>
              <a:endParaRPr lang="en-US" dirty="0"/>
            </a:p>
          </p:txBody>
        </p:sp>
        <p:cxnSp>
          <p:nvCxnSpPr>
            <p:cNvPr id="9" name="Straight Arrow Connector 8"/>
            <p:cNvCxnSpPr/>
            <p:nvPr/>
          </p:nvCxnSpPr>
          <p:spPr>
            <a:xfrm>
              <a:off x="1978702" y="2878111"/>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iamond 9"/>
            <p:cNvSpPr/>
            <p:nvPr/>
          </p:nvSpPr>
          <p:spPr>
            <a:xfrm>
              <a:off x="873176" y="3462727"/>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object</a:t>
              </a:r>
            </a:p>
            <a:p>
              <a:pPr algn="ctr"/>
              <a:r>
                <a:rPr lang="en-US" dirty="0" smtClean="0"/>
                <a:t>&lt;=10 in?</a:t>
              </a:r>
              <a:endParaRPr lang="en-US" dirty="0"/>
            </a:p>
          </p:txBody>
        </p:sp>
        <p:cxnSp>
          <p:nvCxnSpPr>
            <p:cNvPr id="11" name="Straight Arrow Connector 10"/>
            <p:cNvCxnSpPr/>
            <p:nvPr/>
          </p:nvCxnSpPr>
          <p:spPr>
            <a:xfrm>
              <a:off x="1986195" y="4856813"/>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Parallelogram 11"/>
            <p:cNvSpPr/>
            <p:nvPr/>
          </p:nvSpPr>
          <p:spPr>
            <a:xfrm>
              <a:off x="846945" y="5441429"/>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cxnSp>
          <p:nvCxnSpPr>
            <p:cNvPr id="13" name="Elbow Connector 12"/>
            <p:cNvCxnSpPr>
              <a:stCxn id="12" idx="1"/>
            </p:cNvCxnSpPr>
            <p:nvPr/>
          </p:nvCxnSpPr>
          <p:spPr>
            <a:xfrm rot="10800000">
              <a:off x="434716" y="1671404"/>
              <a:ext cx="438461" cy="24883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434716" y="1671403"/>
              <a:ext cx="1521501"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8977" y="4167268"/>
              <a:ext cx="428322" cy="369332"/>
            </a:xfrm>
            <a:prstGeom prst="rect">
              <a:avLst/>
            </a:prstGeom>
            <a:noFill/>
          </p:spPr>
          <p:txBody>
            <a:bodyPr wrap="none" rtlCol="0">
              <a:spAutoFit/>
            </a:bodyPr>
            <a:lstStyle/>
            <a:p>
              <a:r>
                <a:rPr lang="en-US" dirty="0" smtClean="0"/>
                <a:t>no</a:t>
              </a:r>
              <a:endParaRPr lang="en-US" dirty="0"/>
            </a:p>
          </p:txBody>
        </p:sp>
        <p:sp>
          <p:nvSpPr>
            <p:cNvPr id="16" name="TextBox 15"/>
            <p:cNvSpPr txBox="1"/>
            <p:nvPr/>
          </p:nvSpPr>
          <p:spPr>
            <a:xfrm flipH="1">
              <a:off x="1499372" y="4779789"/>
              <a:ext cx="607100" cy="369332"/>
            </a:xfrm>
            <a:prstGeom prst="rect">
              <a:avLst/>
            </a:prstGeom>
            <a:noFill/>
          </p:spPr>
          <p:txBody>
            <a:bodyPr wrap="square" rtlCol="0">
              <a:spAutoFit/>
            </a:bodyPr>
            <a:lstStyle/>
            <a:p>
              <a:r>
                <a:rPr lang="en-US" smtClean="0"/>
                <a:t>yes</a:t>
              </a:r>
              <a:endParaRPr lang="en-US"/>
            </a:p>
          </p:txBody>
        </p:sp>
        <p:cxnSp>
          <p:nvCxnSpPr>
            <p:cNvPr id="17" name="Elbow Connector 16"/>
            <p:cNvCxnSpPr>
              <a:stCxn id="14" idx="4"/>
            </p:cNvCxnSpPr>
            <p:nvPr/>
          </p:nvCxnSpPr>
          <p:spPr>
            <a:xfrm rot="16200000" flipH="1">
              <a:off x="2881859" y="5430187"/>
              <a:ext cx="149902" cy="2001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6200000" flipV="1">
              <a:off x="1585887" y="4056973"/>
              <a:ext cx="4710453" cy="198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0800000" flipV="1">
              <a:off x="1993691" y="1691177"/>
              <a:ext cx="192738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194872" y="1573967"/>
              <a:ext cx="1888761" cy="2070837"/>
            </a:xfrm>
            <a:custGeom>
              <a:avLst/>
              <a:gdLst>
                <a:gd name="connsiteX0" fmla="*/ 1528997 w 1888761"/>
                <a:gd name="connsiteY0" fmla="*/ 2038663 h 2070837"/>
                <a:gd name="connsiteX1" fmla="*/ 659567 w 1888761"/>
                <a:gd name="connsiteY1" fmla="*/ 2038663 h 2070837"/>
                <a:gd name="connsiteX2" fmla="*/ 614597 w 1888761"/>
                <a:gd name="connsiteY2" fmla="*/ 2023672 h 2070837"/>
                <a:gd name="connsiteX3" fmla="*/ 554636 w 1888761"/>
                <a:gd name="connsiteY3" fmla="*/ 2008682 h 2070837"/>
                <a:gd name="connsiteX4" fmla="*/ 509665 w 1888761"/>
                <a:gd name="connsiteY4" fmla="*/ 1978702 h 2070837"/>
                <a:gd name="connsiteX5" fmla="*/ 434715 w 1888761"/>
                <a:gd name="connsiteY5" fmla="*/ 1948722 h 2070837"/>
                <a:gd name="connsiteX6" fmla="*/ 359764 w 1888761"/>
                <a:gd name="connsiteY6" fmla="*/ 1903751 h 2070837"/>
                <a:gd name="connsiteX7" fmla="*/ 329783 w 1888761"/>
                <a:gd name="connsiteY7" fmla="*/ 1873771 h 2070837"/>
                <a:gd name="connsiteX8" fmla="*/ 209862 w 1888761"/>
                <a:gd name="connsiteY8" fmla="*/ 1783830 h 2070837"/>
                <a:gd name="connsiteX9" fmla="*/ 164892 w 1888761"/>
                <a:gd name="connsiteY9" fmla="*/ 1723869 h 2070837"/>
                <a:gd name="connsiteX10" fmla="*/ 89941 w 1888761"/>
                <a:gd name="connsiteY10" fmla="*/ 1618938 h 2070837"/>
                <a:gd name="connsiteX11" fmla="*/ 44970 w 1888761"/>
                <a:gd name="connsiteY11" fmla="*/ 1499017 h 2070837"/>
                <a:gd name="connsiteX12" fmla="*/ 29980 w 1888761"/>
                <a:gd name="connsiteY12" fmla="*/ 1454046 h 2070837"/>
                <a:gd name="connsiteX13" fmla="*/ 0 w 1888761"/>
                <a:gd name="connsiteY13" fmla="*/ 1319135 h 2070837"/>
                <a:gd name="connsiteX14" fmla="*/ 14990 w 1888761"/>
                <a:gd name="connsiteY14" fmla="*/ 794479 h 2070837"/>
                <a:gd name="connsiteX15" fmla="*/ 29980 w 1888761"/>
                <a:gd name="connsiteY15" fmla="*/ 749508 h 2070837"/>
                <a:gd name="connsiteX16" fmla="*/ 134911 w 1888761"/>
                <a:gd name="connsiteY16" fmla="*/ 614597 h 2070837"/>
                <a:gd name="connsiteX17" fmla="*/ 194872 w 1888761"/>
                <a:gd name="connsiteY17" fmla="*/ 569626 h 2070837"/>
                <a:gd name="connsiteX18" fmla="*/ 224852 w 1888761"/>
                <a:gd name="connsiteY18" fmla="*/ 524656 h 2070837"/>
                <a:gd name="connsiteX19" fmla="*/ 329783 w 1888761"/>
                <a:gd name="connsiteY19" fmla="*/ 389744 h 2070837"/>
                <a:gd name="connsiteX20" fmla="*/ 374754 w 1888761"/>
                <a:gd name="connsiteY20" fmla="*/ 329784 h 2070837"/>
                <a:gd name="connsiteX21" fmla="*/ 404734 w 1888761"/>
                <a:gd name="connsiteY21" fmla="*/ 299803 h 2070837"/>
                <a:gd name="connsiteX22" fmla="*/ 479685 w 1888761"/>
                <a:gd name="connsiteY22" fmla="*/ 224853 h 2070837"/>
                <a:gd name="connsiteX23" fmla="*/ 599606 w 1888761"/>
                <a:gd name="connsiteY23" fmla="*/ 149902 h 2070837"/>
                <a:gd name="connsiteX24" fmla="*/ 659567 w 1888761"/>
                <a:gd name="connsiteY24" fmla="*/ 119922 h 2070837"/>
                <a:gd name="connsiteX25" fmla="*/ 749508 w 1888761"/>
                <a:gd name="connsiteY25" fmla="*/ 89941 h 2070837"/>
                <a:gd name="connsiteX26" fmla="*/ 869429 w 1888761"/>
                <a:gd name="connsiteY26" fmla="*/ 44971 h 2070837"/>
                <a:gd name="connsiteX27" fmla="*/ 974361 w 1888761"/>
                <a:gd name="connsiteY27" fmla="*/ 0 h 2070837"/>
                <a:gd name="connsiteX28" fmla="*/ 1124262 w 1888761"/>
                <a:gd name="connsiteY28" fmla="*/ 29981 h 2070837"/>
                <a:gd name="connsiteX29" fmla="*/ 1349115 w 1888761"/>
                <a:gd name="connsiteY29" fmla="*/ 74951 h 2070837"/>
                <a:gd name="connsiteX30" fmla="*/ 1424065 w 1888761"/>
                <a:gd name="connsiteY30" fmla="*/ 149902 h 2070837"/>
                <a:gd name="connsiteX31" fmla="*/ 1499016 w 1888761"/>
                <a:gd name="connsiteY31" fmla="*/ 224853 h 2070837"/>
                <a:gd name="connsiteX32" fmla="*/ 1558977 w 1888761"/>
                <a:gd name="connsiteY32" fmla="*/ 314794 h 2070837"/>
                <a:gd name="connsiteX33" fmla="*/ 1603947 w 1888761"/>
                <a:gd name="connsiteY33" fmla="*/ 419725 h 2070837"/>
                <a:gd name="connsiteX34" fmla="*/ 1633928 w 1888761"/>
                <a:gd name="connsiteY34" fmla="*/ 449705 h 2070837"/>
                <a:gd name="connsiteX35" fmla="*/ 1663908 w 1888761"/>
                <a:gd name="connsiteY35" fmla="*/ 524656 h 2070837"/>
                <a:gd name="connsiteX36" fmla="*/ 1678898 w 1888761"/>
                <a:gd name="connsiteY36" fmla="*/ 569626 h 2070837"/>
                <a:gd name="connsiteX37" fmla="*/ 1708879 w 1888761"/>
                <a:gd name="connsiteY37" fmla="*/ 629587 h 2070837"/>
                <a:gd name="connsiteX38" fmla="*/ 1753849 w 1888761"/>
                <a:gd name="connsiteY38" fmla="*/ 734518 h 2070837"/>
                <a:gd name="connsiteX39" fmla="*/ 1783829 w 1888761"/>
                <a:gd name="connsiteY39" fmla="*/ 839449 h 2070837"/>
                <a:gd name="connsiteX40" fmla="*/ 1798820 w 1888761"/>
                <a:gd name="connsiteY40" fmla="*/ 899410 h 2070837"/>
                <a:gd name="connsiteX41" fmla="*/ 1858780 w 1888761"/>
                <a:gd name="connsiteY41" fmla="*/ 1109272 h 2070837"/>
                <a:gd name="connsiteX42" fmla="*/ 1888761 w 1888761"/>
                <a:gd name="connsiteY42" fmla="*/ 1289154 h 2070837"/>
                <a:gd name="connsiteX43" fmla="*/ 1873770 w 1888761"/>
                <a:gd name="connsiteY43" fmla="*/ 1454046 h 2070837"/>
                <a:gd name="connsiteX44" fmla="*/ 1858780 w 1888761"/>
                <a:gd name="connsiteY44" fmla="*/ 1499017 h 2070837"/>
                <a:gd name="connsiteX45" fmla="*/ 1768839 w 1888761"/>
                <a:gd name="connsiteY45" fmla="*/ 1618938 h 2070837"/>
                <a:gd name="connsiteX46" fmla="*/ 1708879 w 1888761"/>
                <a:gd name="connsiteY46" fmla="*/ 1708879 h 2070837"/>
                <a:gd name="connsiteX47" fmla="*/ 1678898 w 1888761"/>
                <a:gd name="connsiteY47" fmla="*/ 1753849 h 2070837"/>
                <a:gd name="connsiteX48" fmla="*/ 1648918 w 1888761"/>
                <a:gd name="connsiteY48" fmla="*/ 1783830 h 2070837"/>
                <a:gd name="connsiteX49" fmla="*/ 1633928 w 1888761"/>
                <a:gd name="connsiteY49" fmla="*/ 1723869 h 20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88761" h="2070837">
                  <a:moveTo>
                    <a:pt x="1528997" y="2038663"/>
                  </a:moveTo>
                  <a:cubicBezTo>
                    <a:pt x="1190708" y="2095044"/>
                    <a:pt x="1401098" y="2065628"/>
                    <a:pt x="659567" y="2038663"/>
                  </a:cubicBezTo>
                  <a:cubicBezTo>
                    <a:pt x="643776" y="2038089"/>
                    <a:pt x="629790" y="2028013"/>
                    <a:pt x="614597" y="2023672"/>
                  </a:cubicBezTo>
                  <a:cubicBezTo>
                    <a:pt x="594788" y="2018012"/>
                    <a:pt x="574623" y="2013679"/>
                    <a:pt x="554636" y="2008682"/>
                  </a:cubicBezTo>
                  <a:cubicBezTo>
                    <a:pt x="539646" y="1998689"/>
                    <a:pt x="525779" y="1986759"/>
                    <a:pt x="509665" y="1978702"/>
                  </a:cubicBezTo>
                  <a:cubicBezTo>
                    <a:pt x="485598" y="1966669"/>
                    <a:pt x="458078" y="1962072"/>
                    <a:pt x="434715" y="1948722"/>
                  </a:cubicBezTo>
                  <a:cubicBezTo>
                    <a:pt x="319486" y="1882876"/>
                    <a:pt x="500958" y="1950816"/>
                    <a:pt x="359764" y="1903751"/>
                  </a:cubicBezTo>
                  <a:cubicBezTo>
                    <a:pt x="349770" y="1893758"/>
                    <a:pt x="340514" y="1882969"/>
                    <a:pt x="329783" y="1873771"/>
                  </a:cubicBezTo>
                  <a:cubicBezTo>
                    <a:pt x="267462" y="1820353"/>
                    <a:pt x="266421" y="1821535"/>
                    <a:pt x="209862" y="1783830"/>
                  </a:cubicBezTo>
                  <a:cubicBezTo>
                    <a:pt x="194872" y="1763843"/>
                    <a:pt x="179413" y="1744199"/>
                    <a:pt x="164892" y="1723869"/>
                  </a:cubicBezTo>
                  <a:cubicBezTo>
                    <a:pt x="55295" y="1570434"/>
                    <a:pt x="236910" y="1814899"/>
                    <a:pt x="89941" y="1618938"/>
                  </a:cubicBezTo>
                  <a:cubicBezTo>
                    <a:pt x="62304" y="1508387"/>
                    <a:pt x="92004" y="1608762"/>
                    <a:pt x="44970" y="1499017"/>
                  </a:cubicBezTo>
                  <a:cubicBezTo>
                    <a:pt x="38746" y="1484493"/>
                    <a:pt x="34321" y="1469239"/>
                    <a:pt x="29980" y="1454046"/>
                  </a:cubicBezTo>
                  <a:cubicBezTo>
                    <a:pt x="15867" y="1404651"/>
                    <a:pt x="10304" y="1370653"/>
                    <a:pt x="0" y="1319135"/>
                  </a:cubicBezTo>
                  <a:cubicBezTo>
                    <a:pt x="4997" y="1144250"/>
                    <a:pt x="5795" y="969194"/>
                    <a:pt x="14990" y="794479"/>
                  </a:cubicBezTo>
                  <a:cubicBezTo>
                    <a:pt x="15820" y="778700"/>
                    <a:pt x="22306" y="763321"/>
                    <a:pt x="29980" y="749508"/>
                  </a:cubicBezTo>
                  <a:cubicBezTo>
                    <a:pt x="60737" y="694145"/>
                    <a:pt x="88563" y="654324"/>
                    <a:pt x="134911" y="614597"/>
                  </a:cubicBezTo>
                  <a:cubicBezTo>
                    <a:pt x="153880" y="598338"/>
                    <a:pt x="177206" y="587292"/>
                    <a:pt x="194872" y="569626"/>
                  </a:cubicBezTo>
                  <a:cubicBezTo>
                    <a:pt x="207611" y="556887"/>
                    <a:pt x="214043" y="539069"/>
                    <a:pt x="224852" y="524656"/>
                  </a:cubicBezTo>
                  <a:cubicBezTo>
                    <a:pt x="259035" y="479079"/>
                    <a:pt x="295047" y="434901"/>
                    <a:pt x="329783" y="389744"/>
                  </a:cubicBezTo>
                  <a:cubicBezTo>
                    <a:pt x="345016" y="369941"/>
                    <a:pt x="357088" y="347450"/>
                    <a:pt x="374754" y="329784"/>
                  </a:cubicBezTo>
                  <a:cubicBezTo>
                    <a:pt x="384747" y="319790"/>
                    <a:pt x="395905" y="310839"/>
                    <a:pt x="404734" y="299803"/>
                  </a:cubicBezTo>
                  <a:cubicBezTo>
                    <a:pt x="461837" y="228424"/>
                    <a:pt x="402596" y="276246"/>
                    <a:pt x="479685" y="224853"/>
                  </a:cubicBezTo>
                  <a:cubicBezTo>
                    <a:pt x="537363" y="138334"/>
                    <a:pt x="474736" y="212336"/>
                    <a:pt x="599606" y="149902"/>
                  </a:cubicBezTo>
                  <a:cubicBezTo>
                    <a:pt x="619593" y="139909"/>
                    <a:pt x="638819" y="128221"/>
                    <a:pt x="659567" y="119922"/>
                  </a:cubicBezTo>
                  <a:cubicBezTo>
                    <a:pt x="688909" y="108185"/>
                    <a:pt x="723213" y="107470"/>
                    <a:pt x="749508" y="89941"/>
                  </a:cubicBezTo>
                  <a:cubicBezTo>
                    <a:pt x="815678" y="45829"/>
                    <a:pt x="776813" y="63494"/>
                    <a:pt x="869429" y="44971"/>
                  </a:cubicBezTo>
                  <a:cubicBezTo>
                    <a:pt x="881139" y="39116"/>
                    <a:pt x="952302" y="0"/>
                    <a:pt x="974361" y="0"/>
                  </a:cubicBezTo>
                  <a:cubicBezTo>
                    <a:pt x="1030611" y="0"/>
                    <a:pt x="1071427" y="20074"/>
                    <a:pt x="1124262" y="29981"/>
                  </a:cubicBezTo>
                  <a:cubicBezTo>
                    <a:pt x="1347662" y="71869"/>
                    <a:pt x="1239215" y="38318"/>
                    <a:pt x="1349115" y="74951"/>
                  </a:cubicBezTo>
                  <a:cubicBezTo>
                    <a:pt x="1439056" y="134912"/>
                    <a:pt x="1354110" y="69953"/>
                    <a:pt x="1424065" y="149902"/>
                  </a:cubicBezTo>
                  <a:cubicBezTo>
                    <a:pt x="1447331" y="176492"/>
                    <a:pt x="1499016" y="224853"/>
                    <a:pt x="1499016" y="224853"/>
                  </a:cubicBezTo>
                  <a:cubicBezTo>
                    <a:pt x="1531171" y="321319"/>
                    <a:pt x="1488797" y="216543"/>
                    <a:pt x="1558977" y="314794"/>
                  </a:cubicBezTo>
                  <a:cubicBezTo>
                    <a:pt x="1668638" y="468319"/>
                    <a:pt x="1530543" y="297387"/>
                    <a:pt x="1603947" y="419725"/>
                  </a:cubicBezTo>
                  <a:cubicBezTo>
                    <a:pt x="1611218" y="431844"/>
                    <a:pt x="1623934" y="439712"/>
                    <a:pt x="1633928" y="449705"/>
                  </a:cubicBezTo>
                  <a:cubicBezTo>
                    <a:pt x="1643921" y="474689"/>
                    <a:pt x="1654460" y="499461"/>
                    <a:pt x="1663908" y="524656"/>
                  </a:cubicBezTo>
                  <a:cubicBezTo>
                    <a:pt x="1669456" y="539451"/>
                    <a:pt x="1672674" y="555103"/>
                    <a:pt x="1678898" y="569626"/>
                  </a:cubicBezTo>
                  <a:cubicBezTo>
                    <a:pt x="1687701" y="590165"/>
                    <a:pt x="1700076" y="609048"/>
                    <a:pt x="1708879" y="629587"/>
                  </a:cubicBezTo>
                  <a:cubicBezTo>
                    <a:pt x="1775054" y="783994"/>
                    <a:pt x="1654411" y="535642"/>
                    <a:pt x="1753849" y="734518"/>
                  </a:cubicBezTo>
                  <a:cubicBezTo>
                    <a:pt x="1800698" y="921916"/>
                    <a:pt x="1740829" y="688953"/>
                    <a:pt x="1783829" y="839449"/>
                  </a:cubicBezTo>
                  <a:cubicBezTo>
                    <a:pt x="1789489" y="859258"/>
                    <a:pt x="1792900" y="879677"/>
                    <a:pt x="1798820" y="899410"/>
                  </a:cubicBezTo>
                  <a:cubicBezTo>
                    <a:pt x="1822117" y="977064"/>
                    <a:pt x="1846838" y="1025679"/>
                    <a:pt x="1858780" y="1109272"/>
                  </a:cubicBezTo>
                  <a:cubicBezTo>
                    <a:pt x="1877373" y="1239425"/>
                    <a:pt x="1866840" y="1179557"/>
                    <a:pt x="1888761" y="1289154"/>
                  </a:cubicBezTo>
                  <a:cubicBezTo>
                    <a:pt x="1883764" y="1344118"/>
                    <a:pt x="1881575" y="1399410"/>
                    <a:pt x="1873770" y="1454046"/>
                  </a:cubicBezTo>
                  <a:cubicBezTo>
                    <a:pt x="1871535" y="1469688"/>
                    <a:pt x="1867263" y="1485686"/>
                    <a:pt x="1858780" y="1499017"/>
                  </a:cubicBezTo>
                  <a:cubicBezTo>
                    <a:pt x="1831954" y="1541172"/>
                    <a:pt x="1796556" y="1577363"/>
                    <a:pt x="1768839" y="1618938"/>
                  </a:cubicBezTo>
                  <a:lnTo>
                    <a:pt x="1708879" y="1708879"/>
                  </a:lnTo>
                  <a:cubicBezTo>
                    <a:pt x="1698886" y="1723869"/>
                    <a:pt x="1691637" y="1741110"/>
                    <a:pt x="1678898" y="1753849"/>
                  </a:cubicBezTo>
                  <a:lnTo>
                    <a:pt x="1648918" y="1783830"/>
                  </a:lnTo>
                  <a:cubicBezTo>
                    <a:pt x="1632348" y="1734119"/>
                    <a:pt x="1633928" y="1754660"/>
                    <a:pt x="1633928" y="17238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447144" y="2420911"/>
              <a:ext cx="1888761" cy="3130446"/>
            </a:xfrm>
            <a:custGeom>
              <a:avLst/>
              <a:gdLst>
                <a:gd name="connsiteX0" fmla="*/ 1528997 w 1888761"/>
                <a:gd name="connsiteY0" fmla="*/ 2038663 h 2070837"/>
                <a:gd name="connsiteX1" fmla="*/ 659567 w 1888761"/>
                <a:gd name="connsiteY1" fmla="*/ 2038663 h 2070837"/>
                <a:gd name="connsiteX2" fmla="*/ 614597 w 1888761"/>
                <a:gd name="connsiteY2" fmla="*/ 2023672 h 2070837"/>
                <a:gd name="connsiteX3" fmla="*/ 554636 w 1888761"/>
                <a:gd name="connsiteY3" fmla="*/ 2008682 h 2070837"/>
                <a:gd name="connsiteX4" fmla="*/ 509665 w 1888761"/>
                <a:gd name="connsiteY4" fmla="*/ 1978702 h 2070837"/>
                <a:gd name="connsiteX5" fmla="*/ 434715 w 1888761"/>
                <a:gd name="connsiteY5" fmla="*/ 1948722 h 2070837"/>
                <a:gd name="connsiteX6" fmla="*/ 359764 w 1888761"/>
                <a:gd name="connsiteY6" fmla="*/ 1903751 h 2070837"/>
                <a:gd name="connsiteX7" fmla="*/ 329783 w 1888761"/>
                <a:gd name="connsiteY7" fmla="*/ 1873771 h 2070837"/>
                <a:gd name="connsiteX8" fmla="*/ 209862 w 1888761"/>
                <a:gd name="connsiteY8" fmla="*/ 1783830 h 2070837"/>
                <a:gd name="connsiteX9" fmla="*/ 164892 w 1888761"/>
                <a:gd name="connsiteY9" fmla="*/ 1723869 h 2070837"/>
                <a:gd name="connsiteX10" fmla="*/ 89941 w 1888761"/>
                <a:gd name="connsiteY10" fmla="*/ 1618938 h 2070837"/>
                <a:gd name="connsiteX11" fmla="*/ 44970 w 1888761"/>
                <a:gd name="connsiteY11" fmla="*/ 1499017 h 2070837"/>
                <a:gd name="connsiteX12" fmla="*/ 29980 w 1888761"/>
                <a:gd name="connsiteY12" fmla="*/ 1454046 h 2070837"/>
                <a:gd name="connsiteX13" fmla="*/ 0 w 1888761"/>
                <a:gd name="connsiteY13" fmla="*/ 1319135 h 2070837"/>
                <a:gd name="connsiteX14" fmla="*/ 14990 w 1888761"/>
                <a:gd name="connsiteY14" fmla="*/ 794479 h 2070837"/>
                <a:gd name="connsiteX15" fmla="*/ 29980 w 1888761"/>
                <a:gd name="connsiteY15" fmla="*/ 749508 h 2070837"/>
                <a:gd name="connsiteX16" fmla="*/ 134911 w 1888761"/>
                <a:gd name="connsiteY16" fmla="*/ 614597 h 2070837"/>
                <a:gd name="connsiteX17" fmla="*/ 194872 w 1888761"/>
                <a:gd name="connsiteY17" fmla="*/ 569626 h 2070837"/>
                <a:gd name="connsiteX18" fmla="*/ 224852 w 1888761"/>
                <a:gd name="connsiteY18" fmla="*/ 524656 h 2070837"/>
                <a:gd name="connsiteX19" fmla="*/ 329783 w 1888761"/>
                <a:gd name="connsiteY19" fmla="*/ 389744 h 2070837"/>
                <a:gd name="connsiteX20" fmla="*/ 374754 w 1888761"/>
                <a:gd name="connsiteY20" fmla="*/ 329784 h 2070837"/>
                <a:gd name="connsiteX21" fmla="*/ 404734 w 1888761"/>
                <a:gd name="connsiteY21" fmla="*/ 299803 h 2070837"/>
                <a:gd name="connsiteX22" fmla="*/ 479685 w 1888761"/>
                <a:gd name="connsiteY22" fmla="*/ 224853 h 2070837"/>
                <a:gd name="connsiteX23" fmla="*/ 599606 w 1888761"/>
                <a:gd name="connsiteY23" fmla="*/ 149902 h 2070837"/>
                <a:gd name="connsiteX24" fmla="*/ 659567 w 1888761"/>
                <a:gd name="connsiteY24" fmla="*/ 119922 h 2070837"/>
                <a:gd name="connsiteX25" fmla="*/ 749508 w 1888761"/>
                <a:gd name="connsiteY25" fmla="*/ 89941 h 2070837"/>
                <a:gd name="connsiteX26" fmla="*/ 869429 w 1888761"/>
                <a:gd name="connsiteY26" fmla="*/ 44971 h 2070837"/>
                <a:gd name="connsiteX27" fmla="*/ 974361 w 1888761"/>
                <a:gd name="connsiteY27" fmla="*/ 0 h 2070837"/>
                <a:gd name="connsiteX28" fmla="*/ 1124262 w 1888761"/>
                <a:gd name="connsiteY28" fmla="*/ 29981 h 2070837"/>
                <a:gd name="connsiteX29" fmla="*/ 1349115 w 1888761"/>
                <a:gd name="connsiteY29" fmla="*/ 74951 h 2070837"/>
                <a:gd name="connsiteX30" fmla="*/ 1424065 w 1888761"/>
                <a:gd name="connsiteY30" fmla="*/ 149902 h 2070837"/>
                <a:gd name="connsiteX31" fmla="*/ 1499016 w 1888761"/>
                <a:gd name="connsiteY31" fmla="*/ 224853 h 2070837"/>
                <a:gd name="connsiteX32" fmla="*/ 1558977 w 1888761"/>
                <a:gd name="connsiteY32" fmla="*/ 314794 h 2070837"/>
                <a:gd name="connsiteX33" fmla="*/ 1603947 w 1888761"/>
                <a:gd name="connsiteY33" fmla="*/ 419725 h 2070837"/>
                <a:gd name="connsiteX34" fmla="*/ 1633928 w 1888761"/>
                <a:gd name="connsiteY34" fmla="*/ 449705 h 2070837"/>
                <a:gd name="connsiteX35" fmla="*/ 1663908 w 1888761"/>
                <a:gd name="connsiteY35" fmla="*/ 524656 h 2070837"/>
                <a:gd name="connsiteX36" fmla="*/ 1678898 w 1888761"/>
                <a:gd name="connsiteY36" fmla="*/ 569626 h 2070837"/>
                <a:gd name="connsiteX37" fmla="*/ 1708879 w 1888761"/>
                <a:gd name="connsiteY37" fmla="*/ 629587 h 2070837"/>
                <a:gd name="connsiteX38" fmla="*/ 1753849 w 1888761"/>
                <a:gd name="connsiteY38" fmla="*/ 734518 h 2070837"/>
                <a:gd name="connsiteX39" fmla="*/ 1783829 w 1888761"/>
                <a:gd name="connsiteY39" fmla="*/ 839449 h 2070837"/>
                <a:gd name="connsiteX40" fmla="*/ 1798820 w 1888761"/>
                <a:gd name="connsiteY40" fmla="*/ 899410 h 2070837"/>
                <a:gd name="connsiteX41" fmla="*/ 1858780 w 1888761"/>
                <a:gd name="connsiteY41" fmla="*/ 1109272 h 2070837"/>
                <a:gd name="connsiteX42" fmla="*/ 1888761 w 1888761"/>
                <a:gd name="connsiteY42" fmla="*/ 1289154 h 2070837"/>
                <a:gd name="connsiteX43" fmla="*/ 1873770 w 1888761"/>
                <a:gd name="connsiteY43" fmla="*/ 1454046 h 2070837"/>
                <a:gd name="connsiteX44" fmla="*/ 1858780 w 1888761"/>
                <a:gd name="connsiteY44" fmla="*/ 1499017 h 2070837"/>
                <a:gd name="connsiteX45" fmla="*/ 1768839 w 1888761"/>
                <a:gd name="connsiteY45" fmla="*/ 1618938 h 2070837"/>
                <a:gd name="connsiteX46" fmla="*/ 1708879 w 1888761"/>
                <a:gd name="connsiteY46" fmla="*/ 1708879 h 2070837"/>
                <a:gd name="connsiteX47" fmla="*/ 1678898 w 1888761"/>
                <a:gd name="connsiteY47" fmla="*/ 1753849 h 2070837"/>
                <a:gd name="connsiteX48" fmla="*/ 1648918 w 1888761"/>
                <a:gd name="connsiteY48" fmla="*/ 1783830 h 2070837"/>
                <a:gd name="connsiteX49" fmla="*/ 1633928 w 1888761"/>
                <a:gd name="connsiteY49" fmla="*/ 1723869 h 20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88761" h="2070837">
                  <a:moveTo>
                    <a:pt x="1528997" y="2038663"/>
                  </a:moveTo>
                  <a:cubicBezTo>
                    <a:pt x="1190708" y="2095044"/>
                    <a:pt x="1401098" y="2065628"/>
                    <a:pt x="659567" y="2038663"/>
                  </a:cubicBezTo>
                  <a:cubicBezTo>
                    <a:pt x="643776" y="2038089"/>
                    <a:pt x="629790" y="2028013"/>
                    <a:pt x="614597" y="2023672"/>
                  </a:cubicBezTo>
                  <a:cubicBezTo>
                    <a:pt x="594788" y="2018012"/>
                    <a:pt x="574623" y="2013679"/>
                    <a:pt x="554636" y="2008682"/>
                  </a:cubicBezTo>
                  <a:cubicBezTo>
                    <a:pt x="539646" y="1998689"/>
                    <a:pt x="525779" y="1986759"/>
                    <a:pt x="509665" y="1978702"/>
                  </a:cubicBezTo>
                  <a:cubicBezTo>
                    <a:pt x="485598" y="1966669"/>
                    <a:pt x="458078" y="1962072"/>
                    <a:pt x="434715" y="1948722"/>
                  </a:cubicBezTo>
                  <a:cubicBezTo>
                    <a:pt x="319486" y="1882876"/>
                    <a:pt x="500958" y="1950816"/>
                    <a:pt x="359764" y="1903751"/>
                  </a:cubicBezTo>
                  <a:cubicBezTo>
                    <a:pt x="349770" y="1893758"/>
                    <a:pt x="340514" y="1882969"/>
                    <a:pt x="329783" y="1873771"/>
                  </a:cubicBezTo>
                  <a:cubicBezTo>
                    <a:pt x="267462" y="1820353"/>
                    <a:pt x="266421" y="1821535"/>
                    <a:pt x="209862" y="1783830"/>
                  </a:cubicBezTo>
                  <a:cubicBezTo>
                    <a:pt x="194872" y="1763843"/>
                    <a:pt x="179413" y="1744199"/>
                    <a:pt x="164892" y="1723869"/>
                  </a:cubicBezTo>
                  <a:cubicBezTo>
                    <a:pt x="55295" y="1570434"/>
                    <a:pt x="236910" y="1814899"/>
                    <a:pt x="89941" y="1618938"/>
                  </a:cubicBezTo>
                  <a:cubicBezTo>
                    <a:pt x="62304" y="1508387"/>
                    <a:pt x="92004" y="1608762"/>
                    <a:pt x="44970" y="1499017"/>
                  </a:cubicBezTo>
                  <a:cubicBezTo>
                    <a:pt x="38746" y="1484493"/>
                    <a:pt x="34321" y="1469239"/>
                    <a:pt x="29980" y="1454046"/>
                  </a:cubicBezTo>
                  <a:cubicBezTo>
                    <a:pt x="15867" y="1404651"/>
                    <a:pt x="10304" y="1370653"/>
                    <a:pt x="0" y="1319135"/>
                  </a:cubicBezTo>
                  <a:cubicBezTo>
                    <a:pt x="4997" y="1144250"/>
                    <a:pt x="5795" y="969194"/>
                    <a:pt x="14990" y="794479"/>
                  </a:cubicBezTo>
                  <a:cubicBezTo>
                    <a:pt x="15820" y="778700"/>
                    <a:pt x="22306" y="763321"/>
                    <a:pt x="29980" y="749508"/>
                  </a:cubicBezTo>
                  <a:cubicBezTo>
                    <a:pt x="60737" y="694145"/>
                    <a:pt x="88563" y="654324"/>
                    <a:pt x="134911" y="614597"/>
                  </a:cubicBezTo>
                  <a:cubicBezTo>
                    <a:pt x="153880" y="598338"/>
                    <a:pt x="177206" y="587292"/>
                    <a:pt x="194872" y="569626"/>
                  </a:cubicBezTo>
                  <a:cubicBezTo>
                    <a:pt x="207611" y="556887"/>
                    <a:pt x="214043" y="539069"/>
                    <a:pt x="224852" y="524656"/>
                  </a:cubicBezTo>
                  <a:cubicBezTo>
                    <a:pt x="259035" y="479079"/>
                    <a:pt x="295047" y="434901"/>
                    <a:pt x="329783" y="389744"/>
                  </a:cubicBezTo>
                  <a:cubicBezTo>
                    <a:pt x="345016" y="369941"/>
                    <a:pt x="357088" y="347450"/>
                    <a:pt x="374754" y="329784"/>
                  </a:cubicBezTo>
                  <a:cubicBezTo>
                    <a:pt x="384747" y="319790"/>
                    <a:pt x="395905" y="310839"/>
                    <a:pt x="404734" y="299803"/>
                  </a:cubicBezTo>
                  <a:cubicBezTo>
                    <a:pt x="461837" y="228424"/>
                    <a:pt x="402596" y="276246"/>
                    <a:pt x="479685" y="224853"/>
                  </a:cubicBezTo>
                  <a:cubicBezTo>
                    <a:pt x="537363" y="138334"/>
                    <a:pt x="474736" y="212336"/>
                    <a:pt x="599606" y="149902"/>
                  </a:cubicBezTo>
                  <a:cubicBezTo>
                    <a:pt x="619593" y="139909"/>
                    <a:pt x="638819" y="128221"/>
                    <a:pt x="659567" y="119922"/>
                  </a:cubicBezTo>
                  <a:cubicBezTo>
                    <a:pt x="688909" y="108185"/>
                    <a:pt x="723213" y="107470"/>
                    <a:pt x="749508" y="89941"/>
                  </a:cubicBezTo>
                  <a:cubicBezTo>
                    <a:pt x="815678" y="45829"/>
                    <a:pt x="776813" y="63494"/>
                    <a:pt x="869429" y="44971"/>
                  </a:cubicBezTo>
                  <a:cubicBezTo>
                    <a:pt x="881139" y="39116"/>
                    <a:pt x="952302" y="0"/>
                    <a:pt x="974361" y="0"/>
                  </a:cubicBezTo>
                  <a:cubicBezTo>
                    <a:pt x="1030611" y="0"/>
                    <a:pt x="1071427" y="20074"/>
                    <a:pt x="1124262" y="29981"/>
                  </a:cubicBezTo>
                  <a:cubicBezTo>
                    <a:pt x="1347662" y="71869"/>
                    <a:pt x="1239215" y="38318"/>
                    <a:pt x="1349115" y="74951"/>
                  </a:cubicBezTo>
                  <a:cubicBezTo>
                    <a:pt x="1439056" y="134912"/>
                    <a:pt x="1354110" y="69953"/>
                    <a:pt x="1424065" y="149902"/>
                  </a:cubicBezTo>
                  <a:cubicBezTo>
                    <a:pt x="1447331" y="176492"/>
                    <a:pt x="1499016" y="224853"/>
                    <a:pt x="1499016" y="224853"/>
                  </a:cubicBezTo>
                  <a:cubicBezTo>
                    <a:pt x="1531171" y="321319"/>
                    <a:pt x="1488797" y="216543"/>
                    <a:pt x="1558977" y="314794"/>
                  </a:cubicBezTo>
                  <a:cubicBezTo>
                    <a:pt x="1668638" y="468319"/>
                    <a:pt x="1530543" y="297387"/>
                    <a:pt x="1603947" y="419725"/>
                  </a:cubicBezTo>
                  <a:cubicBezTo>
                    <a:pt x="1611218" y="431844"/>
                    <a:pt x="1623934" y="439712"/>
                    <a:pt x="1633928" y="449705"/>
                  </a:cubicBezTo>
                  <a:cubicBezTo>
                    <a:pt x="1643921" y="474689"/>
                    <a:pt x="1654460" y="499461"/>
                    <a:pt x="1663908" y="524656"/>
                  </a:cubicBezTo>
                  <a:cubicBezTo>
                    <a:pt x="1669456" y="539451"/>
                    <a:pt x="1672674" y="555103"/>
                    <a:pt x="1678898" y="569626"/>
                  </a:cubicBezTo>
                  <a:cubicBezTo>
                    <a:pt x="1687701" y="590165"/>
                    <a:pt x="1700076" y="609048"/>
                    <a:pt x="1708879" y="629587"/>
                  </a:cubicBezTo>
                  <a:cubicBezTo>
                    <a:pt x="1775054" y="783994"/>
                    <a:pt x="1654411" y="535642"/>
                    <a:pt x="1753849" y="734518"/>
                  </a:cubicBezTo>
                  <a:cubicBezTo>
                    <a:pt x="1800698" y="921916"/>
                    <a:pt x="1740829" y="688953"/>
                    <a:pt x="1783829" y="839449"/>
                  </a:cubicBezTo>
                  <a:cubicBezTo>
                    <a:pt x="1789489" y="859258"/>
                    <a:pt x="1792900" y="879677"/>
                    <a:pt x="1798820" y="899410"/>
                  </a:cubicBezTo>
                  <a:cubicBezTo>
                    <a:pt x="1822117" y="977064"/>
                    <a:pt x="1846838" y="1025679"/>
                    <a:pt x="1858780" y="1109272"/>
                  </a:cubicBezTo>
                  <a:cubicBezTo>
                    <a:pt x="1877373" y="1239425"/>
                    <a:pt x="1866840" y="1179557"/>
                    <a:pt x="1888761" y="1289154"/>
                  </a:cubicBezTo>
                  <a:cubicBezTo>
                    <a:pt x="1883764" y="1344118"/>
                    <a:pt x="1881575" y="1399410"/>
                    <a:pt x="1873770" y="1454046"/>
                  </a:cubicBezTo>
                  <a:cubicBezTo>
                    <a:pt x="1871535" y="1469688"/>
                    <a:pt x="1867263" y="1485686"/>
                    <a:pt x="1858780" y="1499017"/>
                  </a:cubicBezTo>
                  <a:cubicBezTo>
                    <a:pt x="1831954" y="1541172"/>
                    <a:pt x="1796556" y="1577363"/>
                    <a:pt x="1768839" y="1618938"/>
                  </a:cubicBezTo>
                  <a:lnTo>
                    <a:pt x="1708879" y="1708879"/>
                  </a:lnTo>
                  <a:cubicBezTo>
                    <a:pt x="1698886" y="1723869"/>
                    <a:pt x="1691637" y="1741110"/>
                    <a:pt x="1678898" y="1753849"/>
                  </a:cubicBezTo>
                  <a:lnTo>
                    <a:pt x="1648918" y="1783830"/>
                  </a:lnTo>
                  <a:cubicBezTo>
                    <a:pt x="1632348" y="1734119"/>
                    <a:pt x="1633928" y="1754660"/>
                    <a:pt x="1633928" y="17238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p:cNvSpPr/>
            <p:nvPr/>
          </p:nvSpPr>
          <p:spPr>
            <a:xfrm>
              <a:off x="6872286" y="1974469"/>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Move</a:t>
              </a:r>
            </a:p>
            <a:p>
              <a:pPr algn="ctr"/>
              <a:r>
                <a:rPr lang="en-US" dirty="0" smtClean="0"/>
                <a:t>straight</a:t>
              </a:r>
              <a:endParaRPr lang="en-US" dirty="0"/>
            </a:p>
          </p:txBody>
        </p:sp>
        <p:cxnSp>
          <p:nvCxnSpPr>
            <p:cNvPr id="26" name="Straight Arrow Connector 25"/>
            <p:cNvCxnSpPr/>
            <p:nvPr/>
          </p:nvCxnSpPr>
          <p:spPr>
            <a:xfrm flipH="1">
              <a:off x="7981558" y="1359428"/>
              <a:ext cx="3747" cy="62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977812" y="2822166"/>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Diamond 28"/>
            <p:cNvSpPr/>
            <p:nvPr/>
          </p:nvSpPr>
          <p:spPr>
            <a:xfrm>
              <a:off x="6872286" y="3406782"/>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white border</a:t>
              </a:r>
            </a:p>
            <a:p>
              <a:pPr algn="ctr"/>
              <a:r>
                <a:rPr lang="en-US" dirty="0" smtClean="0"/>
                <a:t>?</a:t>
              </a:r>
              <a:endParaRPr lang="en-US" dirty="0"/>
            </a:p>
          </p:txBody>
        </p:sp>
        <p:cxnSp>
          <p:nvCxnSpPr>
            <p:cNvPr id="30" name="Straight Arrow Connector 29"/>
            <p:cNvCxnSpPr/>
            <p:nvPr/>
          </p:nvCxnSpPr>
          <p:spPr>
            <a:xfrm>
              <a:off x="7985305" y="4800868"/>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Parallelogram 30"/>
            <p:cNvSpPr/>
            <p:nvPr/>
          </p:nvSpPr>
          <p:spPr>
            <a:xfrm>
              <a:off x="6846055" y="5385484"/>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cxnSp>
          <p:nvCxnSpPr>
            <p:cNvPr id="32" name="Elbow Connector 31"/>
            <p:cNvCxnSpPr>
              <a:stCxn id="31" idx="1"/>
            </p:cNvCxnSpPr>
            <p:nvPr/>
          </p:nvCxnSpPr>
          <p:spPr>
            <a:xfrm rot="10800000">
              <a:off x="6433826" y="1615459"/>
              <a:ext cx="438461" cy="24883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8880969" y="5374242"/>
              <a:ext cx="149902" cy="2001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V="1">
              <a:off x="7572351" y="4037976"/>
              <a:ext cx="4750738" cy="175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0800000" flipV="1">
              <a:off x="8029129" y="1640669"/>
              <a:ext cx="192738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flipH="1">
              <a:off x="7489750" y="4704070"/>
              <a:ext cx="607100" cy="369332"/>
            </a:xfrm>
            <a:prstGeom prst="rect">
              <a:avLst/>
            </a:prstGeom>
            <a:noFill/>
          </p:spPr>
          <p:txBody>
            <a:bodyPr wrap="square" rtlCol="0">
              <a:spAutoFit/>
            </a:bodyPr>
            <a:lstStyle/>
            <a:p>
              <a:r>
                <a:rPr lang="en-US" smtClean="0"/>
                <a:t>yes</a:t>
              </a:r>
              <a:endParaRPr lang="en-US"/>
            </a:p>
          </p:txBody>
        </p:sp>
        <p:sp>
          <p:nvSpPr>
            <p:cNvPr id="39" name="TextBox 38"/>
            <p:cNvSpPr txBox="1"/>
            <p:nvPr/>
          </p:nvSpPr>
          <p:spPr>
            <a:xfrm>
              <a:off x="6561650" y="4089439"/>
              <a:ext cx="428322" cy="369332"/>
            </a:xfrm>
            <a:prstGeom prst="rect">
              <a:avLst/>
            </a:prstGeom>
            <a:noFill/>
          </p:spPr>
          <p:txBody>
            <a:bodyPr wrap="none" rtlCol="0">
              <a:spAutoFit/>
            </a:bodyPr>
            <a:lstStyle/>
            <a:p>
              <a:r>
                <a:rPr lang="en-US" smtClean="0"/>
                <a:t>no</a:t>
              </a:r>
              <a:endParaRPr lang="en-US"/>
            </a:p>
          </p:txBody>
        </p:sp>
        <p:cxnSp>
          <p:nvCxnSpPr>
            <p:cNvPr id="44" name="Elbow Connector 43"/>
            <p:cNvCxnSpPr/>
            <p:nvPr/>
          </p:nvCxnSpPr>
          <p:spPr>
            <a:xfrm>
              <a:off x="6445312" y="1634941"/>
              <a:ext cx="1521501"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2"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cxnSp>
        <p:nvCxnSpPr>
          <p:cNvPr id="23" name="Straight Connector 22"/>
          <p:cNvCxnSpPr/>
          <p:nvPr/>
        </p:nvCxnSpPr>
        <p:spPr>
          <a:xfrm>
            <a:off x="3030687" y="1330852"/>
            <a:ext cx="5987633" cy="57152"/>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1075284" y="0"/>
            <a:ext cx="1116716" cy="369332"/>
          </a:xfrm>
          <a:prstGeom prst="rect">
            <a:avLst/>
          </a:prstGeom>
          <a:noFill/>
        </p:spPr>
        <p:txBody>
          <a:bodyPr wrap="none" rtlCol="0">
            <a:spAutoFit/>
          </a:bodyPr>
          <a:lstStyle/>
          <a:p>
            <a:r>
              <a:rPr lang="en-US" smtClean="0">
                <a:solidFill>
                  <a:srgbClr val="FF0000"/>
                </a:solidFill>
              </a:rPr>
              <a:t>Option #1</a:t>
            </a:r>
            <a:endParaRPr lang="en-US">
              <a:solidFill>
                <a:srgbClr val="FF0000"/>
              </a:solidFill>
            </a:endParaRPr>
          </a:p>
        </p:txBody>
      </p:sp>
    </p:spTree>
    <p:extLst>
      <p:ext uri="{BB962C8B-B14F-4D97-AF65-F5344CB8AC3E}">
        <p14:creationId xmlns:p14="http://schemas.microsoft.com/office/powerpoint/2010/main" val="16545255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3090" y="-359577"/>
            <a:ext cx="15596203" cy="1325563"/>
          </a:xfrm>
          <a:prstGeom prst="ellipse">
            <a:avLst/>
          </a:prstGeom>
        </p:spPr>
        <p:txBody>
          <a:bodyPr vert="horz" lIns="91440" tIns="45720" rIns="91440" bIns="45720" rtlCol="0" anchor="ctr">
            <a:noAutofit/>
          </a:bodyPr>
          <a:lstStyle/>
          <a:p>
            <a:pPr algn="ctr"/>
            <a:r>
              <a:rPr lang="en-US" sz="2800" dirty="0" smtClean="0"/>
              <a:t>Milestone </a:t>
            </a:r>
            <a:r>
              <a:rPr lang="en-US" sz="2800" kern="1200" dirty="0" smtClean="0">
                <a:solidFill>
                  <a:schemeClr val="tx1"/>
                </a:solidFill>
              </a:rPr>
              <a:t>#2: Detect &amp; Avoid Object + Stay in Playpen</a:t>
            </a:r>
            <a:endParaRPr lang="en-US" sz="2800" kern="1200" dirty="0">
              <a:solidFill>
                <a:schemeClr val="tx1"/>
              </a:solidFill>
            </a:endParaRPr>
          </a:p>
        </p:txBody>
      </p:sp>
      <p:cxnSp>
        <p:nvCxnSpPr>
          <p:cNvPr id="18" name="Elbow Connector 17"/>
          <p:cNvCxnSpPr>
            <a:endCxn id="29" idx="2"/>
          </p:cNvCxnSpPr>
          <p:nvPr/>
        </p:nvCxnSpPr>
        <p:spPr>
          <a:xfrm rot="16200000" flipV="1">
            <a:off x="4324872" y="3870576"/>
            <a:ext cx="546497" cy="48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6092236" y="554964"/>
            <a:ext cx="1783830" cy="54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start</a:t>
            </a:r>
            <a:endParaRPr lang="en-US"/>
          </a:p>
        </p:txBody>
      </p:sp>
      <p:cxnSp>
        <p:nvCxnSpPr>
          <p:cNvPr id="7" name="Straight Arrow Connector 6"/>
          <p:cNvCxnSpPr/>
          <p:nvPr/>
        </p:nvCxnSpPr>
        <p:spPr>
          <a:xfrm>
            <a:off x="6953600" y="1141899"/>
            <a:ext cx="8067" cy="818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Parallelogram 7"/>
          <p:cNvSpPr/>
          <p:nvPr/>
        </p:nvSpPr>
        <p:spPr>
          <a:xfrm>
            <a:off x="5867386" y="1960721"/>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Move</a:t>
            </a:r>
          </a:p>
          <a:p>
            <a:pPr algn="ctr"/>
            <a:r>
              <a:rPr lang="en-US" dirty="0" smtClean="0"/>
              <a:t>straight</a:t>
            </a:r>
            <a:endParaRPr lang="en-US" dirty="0"/>
          </a:p>
        </p:txBody>
      </p:sp>
      <p:cxnSp>
        <p:nvCxnSpPr>
          <p:cNvPr id="9" name="Straight Arrow Connector 8"/>
          <p:cNvCxnSpPr/>
          <p:nvPr/>
        </p:nvCxnSpPr>
        <p:spPr>
          <a:xfrm>
            <a:off x="6976658" y="2875121"/>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iamond 9"/>
          <p:cNvSpPr/>
          <p:nvPr/>
        </p:nvSpPr>
        <p:spPr>
          <a:xfrm>
            <a:off x="5871132" y="3459737"/>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object</a:t>
            </a:r>
          </a:p>
          <a:p>
            <a:pPr algn="ctr"/>
            <a:r>
              <a:rPr lang="en-US" dirty="0" smtClean="0"/>
              <a:t>&lt;=10 in?</a:t>
            </a:r>
            <a:endParaRPr lang="en-US" dirty="0"/>
          </a:p>
        </p:txBody>
      </p:sp>
      <p:cxnSp>
        <p:nvCxnSpPr>
          <p:cNvPr id="11" name="Straight Arrow Connector 10"/>
          <p:cNvCxnSpPr/>
          <p:nvPr/>
        </p:nvCxnSpPr>
        <p:spPr>
          <a:xfrm>
            <a:off x="6984151" y="4853823"/>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Parallelogram 11"/>
          <p:cNvSpPr/>
          <p:nvPr/>
        </p:nvSpPr>
        <p:spPr>
          <a:xfrm>
            <a:off x="5844901" y="5438439"/>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cxnSp>
        <p:nvCxnSpPr>
          <p:cNvPr id="13" name="Elbow Connector 12"/>
          <p:cNvCxnSpPr>
            <a:stCxn id="10" idx="1"/>
            <a:endCxn id="29" idx="2"/>
          </p:cNvCxnSpPr>
          <p:nvPr/>
        </p:nvCxnSpPr>
        <p:spPr>
          <a:xfrm rot="10800000">
            <a:off x="4594988" y="3610284"/>
            <a:ext cx="1276144" cy="5464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3050052" y="5234150"/>
            <a:ext cx="1521501"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83460" y="4080990"/>
            <a:ext cx="428322" cy="369332"/>
          </a:xfrm>
          <a:prstGeom prst="rect">
            <a:avLst/>
          </a:prstGeom>
          <a:noFill/>
        </p:spPr>
        <p:txBody>
          <a:bodyPr wrap="none" rtlCol="0">
            <a:spAutoFit/>
          </a:bodyPr>
          <a:lstStyle/>
          <a:p>
            <a:r>
              <a:rPr lang="en-US" dirty="0" smtClean="0"/>
              <a:t>no</a:t>
            </a:r>
            <a:endParaRPr lang="en-US" dirty="0"/>
          </a:p>
        </p:txBody>
      </p:sp>
      <p:sp>
        <p:nvSpPr>
          <p:cNvPr id="16" name="TextBox 15"/>
          <p:cNvSpPr txBox="1"/>
          <p:nvPr/>
        </p:nvSpPr>
        <p:spPr>
          <a:xfrm flipH="1">
            <a:off x="6572739" y="4757176"/>
            <a:ext cx="607100" cy="369332"/>
          </a:xfrm>
          <a:prstGeom prst="rect">
            <a:avLst/>
          </a:prstGeom>
          <a:noFill/>
        </p:spPr>
        <p:txBody>
          <a:bodyPr wrap="square" rtlCol="0">
            <a:spAutoFit/>
          </a:bodyPr>
          <a:lstStyle/>
          <a:p>
            <a:r>
              <a:rPr lang="en-US" smtClean="0"/>
              <a:t>yes</a:t>
            </a:r>
            <a:endParaRPr lang="en-US"/>
          </a:p>
        </p:txBody>
      </p:sp>
      <p:cxnSp>
        <p:nvCxnSpPr>
          <p:cNvPr id="17" name="Elbow Connector 16"/>
          <p:cNvCxnSpPr>
            <a:stCxn id="14" idx="4"/>
          </p:cNvCxnSpPr>
          <p:nvPr/>
        </p:nvCxnSpPr>
        <p:spPr>
          <a:xfrm rot="16200000" flipH="1">
            <a:off x="5497195" y="8992934"/>
            <a:ext cx="149902" cy="2001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0800000" flipV="1">
            <a:off x="6991647" y="1688187"/>
            <a:ext cx="192738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4803084" y="1570977"/>
            <a:ext cx="1888761" cy="2070837"/>
          </a:xfrm>
          <a:custGeom>
            <a:avLst/>
            <a:gdLst>
              <a:gd name="connsiteX0" fmla="*/ 1528997 w 1888761"/>
              <a:gd name="connsiteY0" fmla="*/ 2038663 h 2070837"/>
              <a:gd name="connsiteX1" fmla="*/ 659567 w 1888761"/>
              <a:gd name="connsiteY1" fmla="*/ 2038663 h 2070837"/>
              <a:gd name="connsiteX2" fmla="*/ 614597 w 1888761"/>
              <a:gd name="connsiteY2" fmla="*/ 2023672 h 2070837"/>
              <a:gd name="connsiteX3" fmla="*/ 554636 w 1888761"/>
              <a:gd name="connsiteY3" fmla="*/ 2008682 h 2070837"/>
              <a:gd name="connsiteX4" fmla="*/ 509665 w 1888761"/>
              <a:gd name="connsiteY4" fmla="*/ 1978702 h 2070837"/>
              <a:gd name="connsiteX5" fmla="*/ 434715 w 1888761"/>
              <a:gd name="connsiteY5" fmla="*/ 1948722 h 2070837"/>
              <a:gd name="connsiteX6" fmla="*/ 359764 w 1888761"/>
              <a:gd name="connsiteY6" fmla="*/ 1903751 h 2070837"/>
              <a:gd name="connsiteX7" fmla="*/ 329783 w 1888761"/>
              <a:gd name="connsiteY7" fmla="*/ 1873771 h 2070837"/>
              <a:gd name="connsiteX8" fmla="*/ 209862 w 1888761"/>
              <a:gd name="connsiteY8" fmla="*/ 1783830 h 2070837"/>
              <a:gd name="connsiteX9" fmla="*/ 164892 w 1888761"/>
              <a:gd name="connsiteY9" fmla="*/ 1723869 h 2070837"/>
              <a:gd name="connsiteX10" fmla="*/ 89941 w 1888761"/>
              <a:gd name="connsiteY10" fmla="*/ 1618938 h 2070837"/>
              <a:gd name="connsiteX11" fmla="*/ 44970 w 1888761"/>
              <a:gd name="connsiteY11" fmla="*/ 1499017 h 2070837"/>
              <a:gd name="connsiteX12" fmla="*/ 29980 w 1888761"/>
              <a:gd name="connsiteY12" fmla="*/ 1454046 h 2070837"/>
              <a:gd name="connsiteX13" fmla="*/ 0 w 1888761"/>
              <a:gd name="connsiteY13" fmla="*/ 1319135 h 2070837"/>
              <a:gd name="connsiteX14" fmla="*/ 14990 w 1888761"/>
              <a:gd name="connsiteY14" fmla="*/ 794479 h 2070837"/>
              <a:gd name="connsiteX15" fmla="*/ 29980 w 1888761"/>
              <a:gd name="connsiteY15" fmla="*/ 749508 h 2070837"/>
              <a:gd name="connsiteX16" fmla="*/ 134911 w 1888761"/>
              <a:gd name="connsiteY16" fmla="*/ 614597 h 2070837"/>
              <a:gd name="connsiteX17" fmla="*/ 194872 w 1888761"/>
              <a:gd name="connsiteY17" fmla="*/ 569626 h 2070837"/>
              <a:gd name="connsiteX18" fmla="*/ 224852 w 1888761"/>
              <a:gd name="connsiteY18" fmla="*/ 524656 h 2070837"/>
              <a:gd name="connsiteX19" fmla="*/ 329783 w 1888761"/>
              <a:gd name="connsiteY19" fmla="*/ 389744 h 2070837"/>
              <a:gd name="connsiteX20" fmla="*/ 374754 w 1888761"/>
              <a:gd name="connsiteY20" fmla="*/ 329784 h 2070837"/>
              <a:gd name="connsiteX21" fmla="*/ 404734 w 1888761"/>
              <a:gd name="connsiteY21" fmla="*/ 299803 h 2070837"/>
              <a:gd name="connsiteX22" fmla="*/ 479685 w 1888761"/>
              <a:gd name="connsiteY22" fmla="*/ 224853 h 2070837"/>
              <a:gd name="connsiteX23" fmla="*/ 599606 w 1888761"/>
              <a:gd name="connsiteY23" fmla="*/ 149902 h 2070837"/>
              <a:gd name="connsiteX24" fmla="*/ 659567 w 1888761"/>
              <a:gd name="connsiteY24" fmla="*/ 119922 h 2070837"/>
              <a:gd name="connsiteX25" fmla="*/ 749508 w 1888761"/>
              <a:gd name="connsiteY25" fmla="*/ 89941 h 2070837"/>
              <a:gd name="connsiteX26" fmla="*/ 869429 w 1888761"/>
              <a:gd name="connsiteY26" fmla="*/ 44971 h 2070837"/>
              <a:gd name="connsiteX27" fmla="*/ 974361 w 1888761"/>
              <a:gd name="connsiteY27" fmla="*/ 0 h 2070837"/>
              <a:gd name="connsiteX28" fmla="*/ 1124262 w 1888761"/>
              <a:gd name="connsiteY28" fmla="*/ 29981 h 2070837"/>
              <a:gd name="connsiteX29" fmla="*/ 1349115 w 1888761"/>
              <a:gd name="connsiteY29" fmla="*/ 74951 h 2070837"/>
              <a:gd name="connsiteX30" fmla="*/ 1424065 w 1888761"/>
              <a:gd name="connsiteY30" fmla="*/ 149902 h 2070837"/>
              <a:gd name="connsiteX31" fmla="*/ 1499016 w 1888761"/>
              <a:gd name="connsiteY31" fmla="*/ 224853 h 2070837"/>
              <a:gd name="connsiteX32" fmla="*/ 1558977 w 1888761"/>
              <a:gd name="connsiteY32" fmla="*/ 314794 h 2070837"/>
              <a:gd name="connsiteX33" fmla="*/ 1603947 w 1888761"/>
              <a:gd name="connsiteY33" fmla="*/ 419725 h 2070837"/>
              <a:gd name="connsiteX34" fmla="*/ 1633928 w 1888761"/>
              <a:gd name="connsiteY34" fmla="*/ 449705 h 2070837"/>
              <a:gd name="connsiteX35" fmla="*/ 1663908 w 1888761"/>
              <a:gd name="connsiteY35" fmla="*/ 524656 h 2070837"/>
              <a:gd name="connsiteX36" fmla="*/ 1678898 w 1888761"/>
              <a:gd name="connsiteY36" fmla="*/ 569626 h 2070837"/>
              <a:gd name="connsiteX37" fmla="*/ 1708879 w 1888761"/>
              <a:gd name="connsiteY37" fmla="*/ 629587 h 2070837"/>
              <a:gd name="connsiteX38" fmla="*/ 1753849 w 1888761"/>
              <a:gd name="connsiteY38" fmla="*/ 734518 h 2070837"/>
              <a:gd name="connsiteX39" fmla="*/ 1783829 w 1888761"/>
              <a:gd name="connsiteY39" fmla="*/ 839449 h 2070837"/>
              <a:gd name="connsiteX40" fmla="*/ 1798820 w 1888761"/>
              <a:gd name="connsiteY40" fmla="*/ 899410 h 2070837"/>
              <a:gd name="connsiteX41" fmla="*/ 1858780 w 1888761"/>
              <a:gd name="connsiteY41" fmla="*/ 1109272 h 2070837"/>
              <a:gd name="connsiteX42" fmla="*/ 1888761 w 1888761"/>
              <a:gd name="connsiteY42" fmla="*/ 1289154 h 2070837"/>
              <a:gd name="connsiteX43" fmla="*/ 1873770 w 1888761"/>
              <a:gd name="connsiteY43" fmla="*/ 1454046 h 2070837"/>
              <a:gd name="connsiteX44" fmla="*/ 1858780 w 1888761"/>
              <a:gd name="connsiteY44" fmla="*/ 1499017 h 2070837"/>
              <a:gd name="connsiteX45" fmla="*/ 1768839 w 1888761"/>
              <a:gd name="connsiteY45" fmla="*/ 1618938 h 2070837"/>
              <a:gd name="connsiteX46" fmla="*/ 1708879 w 1888761"/>
              <a:gd name="connsiteY46" fmla="*/ 1708879 h 2070837"/>
              <a:gd name="connsiteX47" fmla="*/ 1678898 w 1888761"/>
              <a:gd name="connsiteY47" fmla="*/ 1753849 h 2070837"/>
              <a:gd name="connsiteX48" fmla="*/ 1648918 w 1888761"/>
              <a:gd name="connsiteY48" fmla="*/ 1783830 h 2070837"/>
              <a:gd name="connsiteX49" fmla="*/ 1633928 w 1888761"/>
              <a:gd name="connsiteY49" fmla="*/ 1723869 h 20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88761" h="2070837">
                <a:moveTo>
                  <a:pt x="1528997" y="2038663"/>
                </a:moveTo>
                <a:cubicBezTo>
                  <a:pt x="1190708" y="2095044"/>
                  <a:pt x="1401098" y="2065628"/>
                  <a:pt x="659567" y="2038663"/>
                </a:cubicBezTo>
                <a:cubicBezTo>
                  <a:pt x="643776" y="2038089"/>
                  <a:pt x="629790" y="2028013"/>
                  <a:pt x="614597" y="2023672"/>
                </a:cubicBezTo>
                <a:cubicBezTo>
                  <a:pt x="594788" y="2018012"/>
                  <a:pt x="574623" y="2013679"/>
                  <a:pt x="554636" y="2008682"/>
                </a:cubicBezTo>
                <a:cubicBezTo>
                  <a:pt x="539646" y="1998689"/>
                  <a:pt x="525779" y="1986759"/>
                  <a:pt x="509665" y="1978702"/>
                </a:cubicBezTo>
                <a:cubicBezTo>
                  <a:pt x="485598" y="1966669"/>
                  <a:pt x="458078" y="1962072"/>
                  <a:pt x="434715" y="1948722"/>
                </a:cubicBezTo>
                <a:cubicBezTo>
                  <a:pt x="319486" y="1882876"/>
                  <a:pt x="500958" y="1950816"/>
                  <a:pt x="359764" y="1903751"/>
                </a:cubicBezTo>
                <a:cubicBezTo>
                  <a:pt x="349770" y="1893758"/>
                  <a:pt x="340514" y="1882969"/>
                  <a:pt x="329783" y="1873771"/>
                </a:cubicBezTo>
                <a:cubicBezTo>
                  <a:pt x="267462" y="1820353"/>
                  <a:pt x="266421" y="1821535"/>
                  <a:pt x="209862" y="1783830"/>
                </a:cubicBezTo>
                <a:cubicBezTo>
                  <a:pt x="194872" y="1763843"/>
                  <a:pt x="179413" y="1744199"/>
                  <a:pt x="164892" y="1723869"/>
                </a:cubicBezTo>
                <a:cubicBezTo>
                  <a:pt x="55295" y="1570434"/>
                  <a:pt x="236910" y="1814899"/>
                  <a:pt x="89941" y="1618938"/>
                </a:cubicBezTo>
                <a:cubicBezTo>
                  <a:pt x="62304" y="1508387"/>
                  <a:pt x="92004" y="1608762"/>
                  <a:pt x="44970" y="1499017"/>
                </a:cubicBezTo>
                <a:cubicBezTo>
                  <a:pt x="38746" y="1484493"/>
                  <a:pt x="34321" y="1469239"/>
                  <a:pt x="29980" y="1454046"/>
                </a:cubicBezTo>
                <a:cubicBezTo>
                  <a:pt x="15867" y="1404651"/>
                  <a:pt x="10304" y="1370653"/>
                  <a:pt x="0" y="1319135"/>
                </a:cubicBezTo>
                <a:cubicBezTo>
                  <a:pt x="4997" y="1144250"/>
                  <a:pt x="5795" y="969194"/>
                  <a:pt x="14990" y="794479"/>
                </a:cubicBezTo>
                <a:cubicBezTo>
                  <a:pt x="15820" y="778700"/>
                  <a:pt x="22306" y="763321"/>
                  <a:pt x="29980" y="749508"/>
                </a:cubicBezTo>
                <a:cubicBezTo>
                  <a:pt x="60737" y="694145"/>
                  <a:pt x="88563" y="654324"/>
                  <a:pt x="134911" y="614597"/>
                </a:cubicBezTo>
                <a:cubicBezTo>
                  <a:pt x="153880" y="598338"/>
                  <a:pt x="177206" y="587292"/>
                  <a:pt x="194872" y="569626"/>
                </a:cubicBezTo>
                <a:cubicBezTo>
                  <a:pt x="207611" y="556887"/>
                  <a:pt x="214043" y="539069"/>
                  <a:pt x="224852" y="524656"/>
                </a:cubicBezTo>
                <a:cubicBezTo>
                  <a:pt x="259035" y="479079"/>
                  <a:pt x="295047" y="434901"/>
                  <a:pt x="329783" y="389744"/>
                </a:cubicBezTo>
                <a:cubicBezTo>
                  <a:pt x="345016" y="369941"/>
                  <a:pt x="357088" y="347450"/>
                  <a:pt x="374754" y="329784"/>
                </a:cubicBezTo>
                <a:cubicBezTo>
                  <a:pt x="384747" y="319790"/>
                  <a:pt x="395905" y="310839"/>
                  <a:pt x="404734" y="299803"/>
                </a:cubicBezTo>
                <a:cubicBezTo>
                  <a:pt x="461837" y="228424"/>
                  <a:pt x="402596" y="276246"/>
                  <a:pt x="479685" y="224853"/>
                </a:cubicBezTo>
                <a:cubicBezTo>
                  <a:pt x="537363" y="138334"/>
                  <a:pt x="474736" y="212336"/>
                  <a:pt x="599606" y="149902"/>
                </a:cubicBezTo>
                <a:cubicBezTo>
                  <a:pt x="619593" y="139909"/>
                  <a:pt x="638819" y="128221"/>
                  <a:pt x="659567" y="119922"/>
                </a:cubicBezTo>
                <a:cubicBezTo>
                  <a:pt x="688909" y="108185"/>
                  <a:pt x="723213" y="107470"/>
                  <a:pt x="749508" y="89941"/>
                </a:cubicBezTo>
                <a:cubicBezTo>
                  <a:pt x="815678" y="45829"/>
                  <a:pt x="776813" y="63494"/>
                  <a:pt x="869429" y="44971"/>
                </a:cubicBezTo>
                <a:cubicBezTo>
                  <a:pt x="881139" y="39116"/>
                  <a:pt x="952302" y="0"/>
                  <a:pt x="974361" y="0"/>
                </a:cubicBezTo>
                <a:cubicBezTo>
                  <a:pt x="1030611" y="0"/>
                  <a:pt x="1071427" y="20074"/>
                  <a:pt x="1124262" y="29981"/>
                </a:cubicBezTo>
                <a:cubicBezTo>
                  <a:pt x="1347662" y="71869"/>
                  <a:pt x="1239215" y="38318"/>
                  <a:pt x="1349115" y="74951"/>
                </a:cubicBezTo>
                <a:cubicBezTo>
                  <a:pt x="1439056" y="134912"/>
                  <a:pt x="1354110" y="69953"/>
                  <a:pt x="1424065" y="149902"/>
                </a:cubicBezTo>
                <a:cubicBezTo>
                  <a:pt x="1447331" y="176492"/>
                  <a:pt x="1499016" y="224853"/>
                  <a:pt x="1499016" y="224853"/>
                </a:cubicBezTo>
                <a:cubicBezTo>
                  <a:pt x="1531171" y="321319"/>
                  <a:pt x="1488797" y="216543"/>
                  <a:pt x="1558977" y="314794"/>
                </a:cubicBezTo>
                <a:cubicBezTo>
                  <a:pt x="1668638" y="468319"/>
                  <a:pt x="1530543" y="297387"/>
                  <a:pt x="1603947" y="419725"/>
                </a:cubicBezTo>
                <a:cubicBezTo>
                  <a:pt x="1611218" y="431844"/>
                  <a:pt x="1623934" y="439712"/>
                  <a:pt x="1633928" y="449705"/>
                </a:cubicBezTo>
                <a:cubicBezTo>
                  <a:pt x="1643921" y="474689"/>
                  <a:pt x="1654460" y="499461"/>
                  <a:pt x="1663908" y="524656"/>
                </a:cubicBezTo>
                <a:cubicBezTo>
                  <a:pt x="1669456" y="539451"/>
                  <a:pt x="1672674" y="555103"/>
                  <a:pt x="1678898" y="569626"/>
                </a:cubicBezTo>
                <a:cubicBezTo>
                  <a:pt x="1687701" y="590165"/>
                  <a:pt x="1700076" y="609048"/>
                  <a:pt x="1708879" y="629587"/>
                </a:cubicBezTo>
                <a:cubicBezTo>
                  <a:pt x="1775054" y="783994"/>
                  <a:pt x="1654411" y="535642"/>
                  <a:pt x="1753849" y="734518"/>
                </a:cubicBezTo>
                <a:cubicBezTo>
                  <a:pt x="1800698" y="921916"/>
                  <a:pt x="1740829" y="688953"/>
                  <a:pt x="1783829" y="839449"/>
                </a:cubicBezTo>
                <a:cubicBezTo>
                  <a:pt x="1789489" y="859258"/>
                  <a:pt x="1792900" y="879677"/>
                  <a:pt x="1798820" y="899410"/>
                </a:cubicBezTo>
                <a:cubicBezTo>
                  <a:pt x="1822117" y="977064"/>
                  <a:pt x="1846838" y="1025679"/>
                  <a:pt x="1858780" y="1109272"/>
                </a:cubicBezTo>
                <a:cubicBezTo>
                  <a:pt x="1877373" y="1239425"/>
                  <a:pt x="1866840" y="1179557"/>
                  <a:pt x="1888761" y="1289154"/>
                </a:cubicBezTo>
                <a:cubicBezTo>
                  <a:pt x="1883764" y="1344118"/>
                  <a:pt x="1881575" y="1399410"/>
                  <a:pt x="1873770" y="1454046"/>
                </a:cubicBezTo>
                <a:cubicBezTo>
                  <a:pt x="1871535" y="1469688"/>
                  <a:pt x="1867263" y="1485686"/>
                  <a:pt x="1858780" y="1499017"/>
                </a:cubicBezTo>
                <a:cubicBezTo>
                  <a:pt x="1831954" y="1541172"/>
                  <a:pt x="1796556" y="1577363"/>
                  <a:pt x="1768839" y="1618938"/>
                </a:cubicBezTo>
                <a:lnTo>
                  <a:pt x="1708879" y="1708879"/>
                </a:lnTo>
                <a:cubicBezTo>
                  <a:pt x="1698886" y="1723869"/>
                  <a:pt x="1691637" y="1741110"/>
                  <a:pt x="1678898" y="1753849"/>
                </a:cubicBezTo>
                <a:lnTo>
                  <a:pt x="1648918" y="1783830"/>
                </a:lnTo>
                <a:cubicBezTo>
                  <a:pt x="1632348" y="1734119"/>
                  <a:pt x="1633928" y="1754660"/>
                  <a:pt x="1633928" y="17238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3217450" y="1660512"/>
            <a:ext cx="2810814" cy="3130446"/>
          </a:xfrm>
          <a:custGeom>
            <a:avLst/>
            <a:gdLst>
              <a:gd name="connsiteX0" fmla="*/ 1528997 w 1888761"/>
              <a:gd name="connsiteY0" fmla="*/ 2038663 h 2070837"/>
              <a:gd name="connsiteX1" fmla="*/ 659567 w 1888761"/>
              <a:gd name="connsiteY1" fmla="*/ 2038663 h 2070837"/>
              <a:gd name="connsiteX2" fmla="*/ 614597 w 1888761"/>
              <a:gd name="connsiteY2" fmla="*/ 2023672 h 2070837"/>
              <a:gd name="connsiteX3" fmla="*/ 554636 w 1888761"/>
              <a:gd name="connsiteY3" fmla="*/ 2008682 h 2070837"/>
              <a:gd name="connsiteX4" fmla="*/ 509665 w 1888761"/>
              <a:gd name="connsiteY4" fmla="*/ 1978702 h 2070837"/>
              <a:gd name="connsiteX5" fmla="*/ 434715 w 1888761"/>
              <a:gd name="connsiteY5" fmla="*/ 1948722 h 2070837"/>
              <a:gd name="connsiteX6" fmla="*/ 359764 w 1888761"/>
              <a:gd name="connsiteY6" fmla="*/ 1903751 h 2070837"/>
              <a:gd name="connsiteX7" fmla="*/ 329783 w 1888761"/>
              <a:gd name="connsiteY7" fmla="*/ 1873771 h 2070837"/>
              <a:gd name="connsiteX8" fmla="*/ 209862 w 1888761"/>
              <a:gd name="connsiteY8" fmla="*/ 1783830 h 2070837"/>
              <a:gd name="connsiteX9" fmla="*/ 164892 w 1888761"/>
              <a:gd name="connsiteY9" fmla="*/ 1723869 h 2070837"/>
              <a:gd name="connsiteX10" fmla="*/ 89941 w 1888761"/>
              <a:gd name="connsiteY10" fmla="*/ 1618938 h 2070837"/>
              <a:gd name="connsiteX11" fmla="*/ 44970 w 1888761"/>
              <a:gd name="connsiteY11" fmla="*/ 1499017 h 2070837"/>
              <a:gd name="connsiteX12" fmla="*/ 29980 w 1888761"/>
              <a:gd name="connsiteY12" fmla="*/ 1454046 h 2070837"/>
              <a:gd name="connsiteX13" fmla="*/ 0 w 1888761"/>
              <a:gd name="connsiteY13" fmla="*/ 1319135 h 2070837"/>
              <a:gd name="connsiteX14" fmla="*/ 14990 w 1888761"/>
              <a:gd name="connsiteY14" fmla="*/ 794479 h 2070837"/>
              <a:gd name="connsiteX15" fmla="*/ 29980 w 1888761"/>
              <a:gd name="connsiteY15" fmla="*/ 749508 h 2070837"/>
              <a:gd name="connsiteX16" fmla="*/ 134911 w 1888761"/>
              <a:gd name="connsiteY16" fmla="*/ 614597 h 2070837"/>
              <a:gd name="connsiteX17" fmla="*/ 194872 w 1888761"/>
              <a:gd name="connsiteY17" fmla="*/ 569626 h 2070837"/>
              <a:gd name="connsiteX18" fmla="*/ 224852 w 1888761"/>
              <a:gd name="connsiteY18" fmla="*/ 524656 h 2070837"/>
              <a:gd name="connsiteX19" fmla="*/ 329783 w 1888761"/>
              <a:gd name="connsiteY19" fmla="*/ 389744 h 2070837"/>
              <a:gd name="connsiteX20" fmla="*/ 374754 w 1888761"/>
              <a:gd name="connsiteY20" fmla="*/ 329784 h 2070837"/>
              <a:gd name="connsiteX21" fmla="*/ 404734 w 1888761"/>
              <a:gd name="connsiteY21" fmla="*/ 299803 h 2070837"/>
              <a:gd name="connsiteX22" fmla="*/ 479685 w 1888761"/>
              <a:gd name="connsiteY22" fmla="*/ 224853 h 2070837"/>
              <a:gd name="connsiteX23" fmla="*/ 599606 w 1888761"/>
              <a:gd name="connsiteY23" fmla="*/ 149902 h 2070837"/>
              <a:gd name="connsiteX24" fmla="*/ 659567 w 1888761"/>
              <a:gd name="connsiteY24" fmla="*/ 119922 h 2070837"/>
              <a:gd name="connsiteX25" fmla="*/ 749508 w 1888761"/>
              <a:gd name="connsiteY25" fmla="*/ 89941 h 2070837"/>
              <a:gd name="connsiteX26" fmla="*/ 869429 w 1888761"/>
              <a:gd name="connsiteY26" fmla="*/ 44971 h 2070837"/>
              <a:gd name="connsiteX27" fmla="*/ 974361 w 1888761"/>
              <a:gd name="connsiteY27" fmla="*/ 0 h 2070837"/>
              <a:gd name="connsiteX28" fmla="*/ 1124262 w 1888761"/>
              <a:gd name="connsiteY28" fmla="*/ 29981 h 2070837"/>
              <a:gd name="connsiteX29" fmla="*/ 1349115 w 1888761"/>
              <a:gd name="connsiteY29" fmla="*/ 74951 h 2070837"/>
              <a:gd name="connsiteX30" fmla="*/ 1424065 w 1888761"/>
              <a:gd name="connsiteY30" fmla="*/ 149902 h 2070837"/>
              <a:gd name="connsiteX31" fmla="*/ 1499016 w 1888761"/>
              <a:gd name="connsiteY31" fmla="*/ 224853 h 2070837"/>
              <a:gd name="connsiteX32" fmla="*/ 1558977 w 1888761"/>
              <a:gd name="connsiteY32" fmla="*/ 314794 h 2070837"/>
              <a:gd name="connsiteX33" fmla="*/ 1603947 w 1888761"/>
              <a:gd name="connsiteY33" fmla="*/ 419725 h 2070837"/>
              <a:gd name="connsiteX34" fmla="*/ 1633928 w 1888761"/>
              <a:gd name="connsiteY34" fmla="*/ 449705 h 2070837"/>
              <a:gd name="connsiteX35" fmla="*/ 1663908 w 1888761"/>
              <a:gd name="connsiteY35" fmla="*/ 524656 h 2070837"/>
              <a:gd name="connsiteX36" fmla="*/ 1678898 w 1888761"/>
              <a:gd name="connsiteY36" fmla="*/ 569626 h 2070837"/>
              <a:gd name="connsiteX37" fmla="*/ 1708879 w 1888761"/>
              <a:gd name="connsiteY37" fmla="*/ 629587 h 2070837"/>
              <a:gd name="connsiteX38" fmla="*/ 1753849 w 1888761"/>
              <a:gd name="connsiteY38" fmla="*/ 734518 h 2070837"/>
              <a:gd name="connsiteX39" fmla="*/ 1783829 w 1888761"/>
              <a:gd name="connsiteY39" fmla="*/ 839449 h 2070837"/>
              <a:gd name="connsiteX40" fmla="*/ 1798820 w 1888761"/>
              <a:gd name="connsiteY40" fmla="*/ 899410 h 2070837"/>
              <a:gd name="connsiteX41" fmla="*/ 1858780 w 1888761"/>
              <a:gd name="connsiteY41" fmla="*/ 1109272 h 2070837"/>
              <a:gd name="connsiteX42" fmla="*/ 1888761 w 1888761"/>
              <a:gd name="connsiteY42" fmla="*/ 1289154 h 2070837"/>
              <a:gd name="connsiteX43" fmla="*/ 1873770 w 1888761"/>
              <a:gd name="connsiteY43" fmla="*/ 1454046 h 2070837"/>
              <a:gd name="connsiteX44" fmla="*/ 1858780 w 1888761"/>
              <a:gd name="connsiteY44" fmla="*/ 1499017 h 2070837"/>
              <a:gd name="connsiteX45" fmla="*/ 1768839 w 1888761"/>
              <a:gd name="connsiteY45" fmla="*/ 1618938 h 2070837"/>
              <a:gd name="connsiteX46" fmla="*/ 1708879 w 1888761"/>
              <a:gd name="connsiteY46" fmla="*/ 1708879 h 2070837"/>
              <a:gd name="connsiteX47" fmla="*/ 1678898 w 1888761"/>
              <a:gd name="connsiteY47" fmla="*/ 1753849 h 2070837"/>
              <a:gd name="connsiteX48" fmla="*/ 1648918 w 1888761"/>
              <a:gd name="connsiteY48" fmla="*/ 1783830 h 2070837"/>
              <a:gd name="connsiteX49" fmla="*/ 1633928 w 1888761"/>
              <a:gd name="connsiteY49" fmla="*/ 1723869 h 20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88761" h="2070837">
                <a:moveTo>
                  <a:pt x="1528997" y="2038663"/>
                </a:moveTo>
                <a:cubicBezTo>
                  <a:pt x="1190708" y="2095044"/>
                  <a:pt x="1401098" y="2065628"/>
                  <a:pt x="659567" y="2038663"/>
                </a:cubicBezTo>
                <a:cubicBezTo>
                  <a:pt x="643776" y="2038089"/>
                  <a:pt x="629790" y="2028013"/>
                  <a:pt x="614597" y="2023672"/>
                </a:cubicBezTo>
                <a:cubicBezTo>
                  <a:pt x="594788" y="2018012"/>
                  <a:pt x="574623" y="2013679"/>
                  <a:pt x="554636" y="2008682"/>
                </a:cubicBezTo>
                <a:cubicBezTo>
                  <a:pt x="539646" y="1998689"/>
                  <a:pt x="525779" y="1986759"/>
                  <a:pt x="509665" y="1978702"/>
                </a:cubicBezTo>
                <a:cubicBezTo>
                  <a:pt x="485598" y="1966669"/>
                  <a:pt x="458078" y="1962072"/>
                  <a:pt x="434715" y="1948722"/>
                </a:cubicBezTo>
                <a:cubicBezTo>
                  <a:pt x="319486" y="1882876"/>
                  <a:pt x="500958" y="1950816"/>
                  <a:pt x="359764" y="1903751"/>
                </a:cubicBezTo>
                <a:cubicBezTo>
                  <a:pt x="349770" y="1893758"/>
                  <a:pt x="340514" y="1882969"/>
                  <a:pt x="329783" y="1873771"/>
                </a:cubicBezTo>
                <a:cubicBezTo>
                  <a:pt x="267462" y="1820353"/>
                  <a:pt x="266421" y="1821535"/>
                  <a:pt x="209862" y="1783830"/>
                </a:cubicBezTo>
                <a:cubicBezTo>
                  <a:pt x="194872" y="1763843"/>
                  <a:pt x="179413" y="1744199"/>
                  <a:pt x="164892" y="1723869"/>
                </a:cubicBezTo>
                <a:cubicBezTo>
                  <a:pt x="55295" y="1570434"/>
                  <a:pt x="236910" y="1814899"/>
                  <a:pt x="89941" y="1618938"/>
                </a:cubicBezTo>
                <a:cubicBezTo>
                  <a:pt x="62304" y="1508387"/>
                  <a:pt x="92004" y="1608762"/>
                  <a:pt x="44970" y="1499017"/>
                </a:cubicBezTo>
                <a:cubicBezTo>
                  <a:pt x="38746" y="1484493"/>
                  <a:pt x="34321" y="1469239"/>
                  <a:pt x="29980" y="1454046"/>
                </a:cubicBezTo>
                <a:cubicBezTo>
                  <a:pt x="15867" y="1404651"/>
                  <a:pt x="10304" y="1370653"/>
                  <a:pt x="0" y="1319135"/>
                </a:cubicBezTo>
                <a:cubicBezTo>
                  <a:pt x="4997" y="1144250"/>
                  <a:pt x="5795" y="969194"/>
                  <a:pt x="14990" y="794479"/>
                </a:cubicBezTo>
                <a:cubicBezTo>
                  <a:pt x="15820" y="778700"/>
                  <a:pt x="22306" y="763321"/>
                  <a:pt x="29980" y="749508"/>
                </a:cubicBezTo>
                <a:cubicBezTo>
                  <a:pt x="60737" y="694145"/>
                  <a:pt x="88563" y="654324"/>
                  <a:pt x="134911" y="614597"/>
                </a:cubicBezTo>
                <a:cubicBezTo>
                  <a:pt x="153880" y="598338"/>
                  <a:pt x="177206" y="587292"/>
                  <a:pt x="194872" y="569626"/>
                </a:cubicBezTo>
                <a:cubicBezTo>
                  <a:pt x="207611" y="556887"/>
                  <a:pt x="214043" y="539069"/>
                  <a:pt x="224852" y="524656"/>
                </a:cubicBezTo>
                <a:cubicBezTo>
                  <a:pt x="259035" y="479079"/>
                  <a:pt x="295047" y="434901"/>
                  <a:pt x="329783" y="389744"/>
                </a:cubicBezTo>
                <a:cubicBezTo>
                  <a:pt x="345016" y="369941"/>
                  <a:pt x="357088" y="347450"/>
                  <a:pt x="374754" y="329784"/>
                </a:cubicBezTo>
                <a:cubicBezTo>
                  <a:pt x="384747" y="319790"/>
                  <a:pt x="395905" y="310839"/>
                  <a:pt x="404734" y="299803"/>
                </a:cubicBezTo>
                <a:cubicBezTo>
                  <a:pt x="461837" y="228424"/>
                  <a:pt x="402596" y="276246"/>
                  <a:pt x="479685" y="224853"/>
                </a:cubicBezTo>
                <a:cubicBezTo>
                  <a:pt x="537363" y="138334"/>
                  <a:pt x="474736" y="212336"/>
                  <a:pt x="599606" y="149902"/>
                </a:cubicBezTo>
                <a:cubicBezTo>
                  <a:pt x="619593" y="139909"/>
                  <a:pt x="638819" y="128221"/>
                  <a:pt x="659567" y="119922"/>
                </a:cubicBezTo>
                <a:cubicBezTo>
                  <a:pt x="688909" y="108185"/>
                  <a:pt x="723213" y="107470"/>
                  <a:pt x="749508" y="89941"/>
                </a:cubicBezTo>
                <a:cubicBezTo>
                  <a:pt x="815678" y="45829"/>
                  <a:pt x="776813" y="63494"/>
                  <a:pt x="869429" y="44971"/>
                </a:cubicBezTo>
                <a:cubicBezTo>
                  <a:pt x="881139" y="39116"/>
                  <a:pt x="952302" y="0"/>
                  <a:pt x="974361" y="0"/>
                </a:cubicBezTo>
                <a:cubicBezTo>
                  <a:pt x="1030611" y="0"/>
                  <a:pt x="1071427" y="20074"/>
                  <a:pt x="1124262" y="29981"/>
                </a:cubicBezTo>
                <a:cubicBezTo>
                  <a:pt x="1347662" y="71869"/>
                  <a:pt x="1239215" y="38318"/>
                  <a:pt x="1349115" y="74951"/>
                </a:cubicBezTo>
                <a:cubicBezTo>
                  <a:pt x="1439056" y="134912"/>
                  <a:pt x="1354110" y="69953"/>
                  <a:pt x="1424065" y="149902"/>
                </a:cubicBezTo>
                <a:cubicBezTo>
                  <a:pt x="1447331" y="176492"/>
                  <a:pt x="1499016" y="224853"/>
                  <a:pt x="1499016" y="224853"/>
                </a:cubicBezTo>
                <a:cubicBezTo>
                  <a:pt x="1531171" y="321319"/>
                  <a:pt x="1488797" y="216543"/>
                  <a:pt x="1558977" y="314794"/>
                </a:cubicBezTo>
                <a:cubicBezTo>
                  <a:pt x="1668638" y="468319"/>
                  <a:pt x="1530543" y="297387"/>
                  <a:pt x="1603947" y="419725"/>
                </a:cubicBezTo>
                <a:cubicBezTo>
                  <a:pt x="1611218" y="431844"/>
                  <a:pt x="1623934" y="439712"/>
                  <a:pt x="1633928" y="449705"/>
                </a:cubicBezTo>
                <a:cubicBezTo>
                  <a:pt x="1643921" y="474689"/>
                  <a:pt x="1654460" y="499461"/>
                  <a:pt x="1663908" y="524656"/>
                </a:cubicBezTo>
                <a:cubicBezTo>
                  <a:pt x="1669456" y="539451"/>
                  <a:pt x="1672674" y="555103"/>
                  <a:pt x="1678898" y="569626"/>
                </a:cubicBezTo>
                <a:cubicBezTo>
                  <a:pt x="1687701" y="590165"/>
                  <a:pt x="1700076" y="609048"/>
                  <a:pt x="1708879" y="629587"/>
                </a:cubicBezTo>
                <a:cubicBezTo>
                  <a:pt x="1775054" y="783994"/>
                  <a:pt x="1654411" y="535642"/>
                  <a:pt x="1753849" y="734518"/>
                </a:cubicBezTo>
                <a:cubicBezTo>
                  <a:pt x="1800698" y="921916"/>
                  <a:pt x="1740829" y="688953"/>
                  <a:pt x="1783829" y="839449"/>
                </a:cubicBezTo>
                <a:cubicBezTo>
                  <a:pt x="1789489" y="859258"/>
                  <a:pt x="1792900" y="879677"/>
                  <a:pt x="1798820" y="899410"/>
                </a:cubicBezTo>
                <a:cubicBezTo>
                  <a:pt x="1822117" y="977064"/>
                  <a:pt x="1846838" y="1025679"/>
                  <a:pt x="1858780" y="1109272"/>
                </a:cubicBezTo>
                <a:cubicBezTo>
                  <a:pt x="1877373" y="1239425"/>
                  <a:pt x="1866840" y="1179557"/>
                  <a:pt x="1888761" y="1289154"/>
                </a:cubicBezTo>
                <a:cubicBezTo>
                  <a:pt x="1883764" y="1344118"/>
                  <a:pt x="1881575" y="1399410"/>
                  <a:pt x="1873770" y="1454046"/>
                </a:cubicBezTo>
                <a:cubicBezTo>
                  <a:pt x="1871535" y="1469688"/>
                  <a:pt x="1867263" y="1485686"/>
                  <a:pt x="1858780" y="1499017"/>
                </a:cubicBezTo>
                <a:cubicBezTo>
                  <a:pt x="1831954" y="1541172"/>
                  <a:pt x="1796556" y="1577363"/>
                  <a:pt x="1768839" y="1618938"/>
                </a:cubicBezTo>
                <a:lnTo>
                  <a:pt x="1708879" y="1708879"/>
                </a:lnTo>
                <a:cubicBezTo>
                  <a:pt x="1698886" y="1723869"/>
                  <a:pt x="1691637" y="1741110"/>
                  <a:pt x="1678898" y="1753849"/>
                </a:cubicBezTo>
                <a:lnTo>
                  <a:pt x="1648918" y="1783830"/>
                </a:lnTo>
                <a:cubicBezTo>
                  <a:pt x="1632348" y="1734119"/>
                  <a:pt x="1633928" y="1754660"/>
                  <a:pt x="1633928" y="17238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p:cNvSpPr/>
          <p:nvPr/>
        </p:nvSpPr>
        <p:spPr>
          <a:xfrm>
            <a:off x="3482654" y="2205687"/>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white border</a:t>
            </a:r>
          </a:p>
          <a:p>
            <a:pPr algn="ctr"/>
            <a:r>
              <a:rPr lang="en-US" dirty="0" smtClean="0"/>
              <a:t>?</a:t>
            </a:r>
            <a:endParaRPr lang="en-US" dirty="0"/>
          </a:p>
        </p:txBody>
      </p:sp>
      <p:sp>
        <p:nvSpPr>
          <p:cNvPr id="39" name="TextBox 38"/>
          <p:cNvSpPr txBox="1"/>
          <p:nvPr/>
        </p:nvSpPr>
        <p:spPr>
          <a:xfrm>
            <a:off x="3067267" y="2505789"/>
            <a:ext cx="491288" cy="369332"/>
          </a:xfrm>
          <a:prstGeom prst="rect">
            <a:avLst/>
          </a:prstGeom>
          <a:noFill/>
        </p:spPr>
        <p:txBody>
          <a:bodyPr wrap="none" rtlCol="0">
            <a:spAutoFit/>
          </a:bodyPr>
          <a:lstStyle/>
          <a:p>
            <a:r>
              <a:rPr lang="en-US" dirty="0" smtClean="0"/>
              <a:t>yes</a:t>
            </a:r>
            <a:endParaRPr lang="en-US" dirty="0"/>
          </a:p>
        </p:txBody>
      </p:sp>
      <p:cxnSp>
        <p:nvCxnSpPr>
          <p:cNvPr id="44" name="Elbow Connector 43"/>
          <p:cNvCxnSpPr/>
          <p:nvPr/>
        </p:nvCxnSpPr>
        <p:spPr>
          <a:xfrm flipV="1">
            <a:off x="4594987" y="1685711"/>
            <a:ext cx="2299375" cy="356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cxnSp>
        <p:nvCxnSpPr>
          <p:cNvPr id="539" name="Straight Arrow Connector 538"/>
          <p:cNvCxnSpPr>
            <a:stCxn id="29" idx="0"/>
          </p:cNvCxnSpPr>
          <p:nvPr/>
        </p:nvCxnSpPr>
        <p:spPr>
          <a:xfrm flipH="1" flipV="1">
            <a:off x="4594987" y="1721339"/>
            <a:ext cx="687" cy="484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p:cNvCxnSpPr>
            <a:stCxn id="29" idx="1"/>
          </p:cNvCxnSpPr>
          <p:nvPr/>
        </p:nvCxnSpPr>
        <p:spPr>
          <a:xfrm flipH="1">
            <a:off x="2957814" y="2902730"/>
            <a:ext cx="524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3" name="Straight Arrow Connector 542"/>
          <p:cNvCxnSpPr/>
          <p:nvPr/>
        </p:nvCxnSpPr>
        <p:spPr>
          <a:xfrm>
            <a:off x="2999855" y="2902730"/>
            <a:ext cx="52552" cy="2331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9" name="Elbow Connector 758"/>
          <p:cNvCxnSpPr/>
          <p:nvPr/>
        </p:nvCxnSpPr>
        <p:spPr>
          <a:xfrm>
            <a:off x="4570735" y="5234150"/>
            <a:ext cx="2390932"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61" name="TextBox 760"/>
          <p:cNvSpPr txBox="1"/>
          <p:nvPr/>
        </p:nvSpPr>
        <p:spPr>
          <a:xfrm>
            <a:off x="11075284" y="0"/>
            <a:ext cx="1116716" cy="369332"/>
          </a:xfrm>
          <a:prstGeom prst="rect">
            <a:avLst/>
          </a:prstGeom>
          <a:noFill/>
        </p:spPr>
        <p:txBody>
          <a:bodyPr wrap="none" rtlCol="0">
            <a:spAutoFit/>
          </a:bodyPr>
          <a:lstStyle/>
          <a:p>
            <a:r>
              <a:rPr lang="en-US" dirty="0" smtClean="0">
                <a:solidFill>
                  <a:srgbClr val="FF0000"/>
                </a:solidFill>
              </a:rPr>
              <a:t>Option #2</a:t>
            </a:r>
            <a:endParaRPr lang="en-US" dirty="0">
              <a:solidFill>
                <a:srgbClr val="FF0000"/>
              </a:solidFill>
            </a:endParaRPr>
          </a:p>
        </p:txBody>
      </p:sp>
      <p:sp>
        <p:nvSpPr>
          <p:cNvPr id="762" name="TextBox 761"/>
          <p:cNvSpPr txBox="1"/>
          <p:nvPr/>
        </p:nvSpPr>
        <p:spPr>
          <a:xfrm flipH="1">
            <a:off x="4091936" y="1853761"/>
            <a:ext cx="607100" cy="369332"/>
          </a:xfrm>
          <a:prstGeom prst="rect">
            <a:avLst/>
          </a:prstGeom>
          <a:noFill/>
        </p:spPr>
        <p:txBody>
          <a:bodyPr wrap="square" rtlCol="0">
            <a:spAutoFit/>
          </a:bodyPr>
          <a:lstStyle/>
          <a:p>
            <a:r>
              <a:rPr lang="en-US" dirty="0" smtClean="0"/>
              <a:t>no</a:t>
            </a:r>
            <a:endParaRPr lang="en-US" dirty="0"/>
          </a:p>
        </p:txBody>
      </p:sp>
      <p:cxnSp>
        <p:nvCxnSpPr>
          <p:cNvPr id="763" name="Elbow Connector 762"/>
          <p:cNvCxnSpPr/>
          <p:nvPr/>
        </p:nvCxnSpPr>
        <p:spPr>
          <a:xfrm rot="16200000" flipH="1">
            <a:off x="7909794" y="5419284"/>
            <a:ext cx="149902" cy="2001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4" name="Elbow Connector 763"/>
          <p:cNvCxnSpPr/>
          <p:nvPr/>
        </p:nvCxnSpPr>
        <p:spPr>
          <a:xfrm rot="16200000" flipV="1">
            <a:off x="6601176" y="4083018"/>
            <a:ext cx="4750738" cy="175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191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3090" y="-359577"/>
            <a:ext cx="15596203" cy="1325563"/>
          </a:xfrm>
          <a:prstGeom prst="ellipse">
            <a:avLst/>
          </a:prstGeom>
        </p:spPr>
        <p:txBody>
          <a:bodyPr vert="horz" lIns="91440" tIns="45720" rIns="91440" bIns="45720" rtlCol="0" anchor="ctr">
            <a:noAutofit/>
          </a:bodyPr>
          <a:lstStyle/>
          <a:p>
            <a:pPr algn="ctr"/>
            <a:r>
              <a:rPr lang="en-US" sz="2800" dirty="0"/>
              <a:t>Milestone </a:t>
            </a:r>
            <a:r>
              <a:rPr lang="en-US" sz="2800" kern="1200" dirty="0" smtClean="0">
                <a:solidFill>
                  <a:schemeClr val="tx1"/>
                </a:solidFill>
              </a:rPr>
              <a:t>#2: Detect &amp; Avoid Object + Stay in Playpen</a:t>
            </a:r>
            <a:endParaRPr lang="en-US" sz="2800" kern="1200" dirty="0">
              <a:solidFill>
                <a:schemeClr val="tx1"/>
              </a:solidFill>
            </a:endParaRPr>
          </a:p>
        </p:txBody>
      </p:sp>
      <p:cxnSp>
        <p:nvCxnSpPr>
          <p:cNvPr id="18" name="Elbow Connector 17"/>
          <p:cNvCxnSpPr>
            <a:endCxn id="29" idx="2"/>
          </p:cNvCxnSpPr>
          <p:nvPr/>
        </p:nvCxnSpPr>
        <p:spPr>
          <a:xfrm rot="5400000" flipH="1" flipV="1">
            <a:off x="7856935" y="6169618"/>
            <a:ext cx="65042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289043" y="554964"/>
            <a:ext cx="1783830" cy="54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start</a:t>
            </a:r>
            <a:endParaRPr lang="en-US"/>
          </a:p>
        </p:txBody>
      </p:sp>
      <p:cxnSp>
        <p:nvCxnSpPr>
          <p:cNvPr id="7" name="Straight Arrow Connector 6"/>
          <p:cNvCxnSpPr/>
          <p:nvPr/>
        </p:nvCxnSpPr>
        <p:spPr>
          <a:xfrm>
            <a:off x="6150407" y="1141899"/>
            <a:ext cx="8067" cy="818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Parallelogram 7"/>
          <p:cNvSpPr/>
          <p:nvPr/>
        </p:nvSpPr>
        <p:spPr>
          <a:xfrm>
            <a:off x="5064193" y="1960721"/>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Move</a:t>
            </a:r>
          </a:p>
          <a:p>
            <a:pPr algn="ctr"/>
            <a:r>
              <a:rPr lang="en-US" dirty="0" smtClean="0"/>
              <a:t>straight</a:t>
            </a:r>
            <a:endParaRPr lang="en-US" dirty="0"/>
          </a:p>
        </p:txBody>
      </p:sp>
      <p:cxnSp>
        <p:nvCxnSpPr>
          <p:cNvPr id="9" name="Straight Arrow Connector 8"/>
          <p:cNvCxnSpPr/>
          <p:nvPr/>
        </p:nvCxnSpPr>
        <p:spPr>
          <a:xfrm>
            <a:off x="6173465" y="2875121"/>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iamond 9"/>
          <p:cNvSpPr/>
          <p:nvPr/>
        </p:nvSpPr>
        <p:spPr>
          <a:xfrm>
            <a:off x="5067939" y="3459737"/>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object</a:t>
            </a:r>
          </a:p>
          <a:p>
            <a:pPr algn="ctr"/>
            <a:r>
              <a:rPr lang="en-US" dirty="0" smtClean="0"/>
              <a:t>&lt;=10 in?</a:t>
            </a:r>
            <a:endParaRPr lang="en-US" dirty="0"/>
          </a:p>
        </p:txBody>
      </p:sp>
      <p:cxnSp>
        <p:nvCxnSpPr>
          <p:cNvPr id="11" name="Straight Arrow Connector 10"/>
          <p:cNvCxnSpPr/>
          <p:nvPr/>
        </p:nvCxnSpPr>
        <p:spPr>
          <a:xfrm>
            <a:off x="6180958" y="4853823"/>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Parallelogram 11"/>
          <p:cNvSpPr/>
          <p:nvPr/>
        </p:nvSpPr>
        <p:spPr>
          <a:xfrm>
            <a:off x="5041708" y="5438439"/>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cxnSp>
        <p:nvCxnSpPr>
          <p:cNvPr id="13" name="Elbow Connector 12"/>
          <p:cNvCxnSpPr>
            <a:stCxn id="10" idx="1"/>
          </p:cNvCxnSpPr>
          <p:nvPr/>
        </p:nvCxnSpPr>
        <p:spPr>
          <a:xfrm rot="10800000" flipV="1">
            <a:off x="4500563" y="4156780"/>
            <a:ext cx="567376" cy="23380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80267" y="4080990"/>
            <a:ext cx="428322" cy="369332"/>
          </a:xfrm>
          <a:prstGeom prst="rect">
            <a:avLst/>
          </a:prstGeom>
          <a:noFill/>
        </p:spPr>
        <p:txBody>
          <a:bodyPr wrap="none" rtlCol="0">
            <a:spAutoFit/>
          </a:bodyPr>
          <a:lstStyle/>
          <a:p>
            <a:r>
              <a:rPr lang="en-US" dirty="0" smtClean="0"/>
              <a:t>no</a:t>
            </a:r>
            <a:endParaRPr lang="en-US" dirty="0"/>
          </a:p>
        </p:txBody>
      </p:sp>
      <p:sp>
        <p:nvSpPr>
          <p:cNvPr id="16" name="TextBox 15"/>
          <p:cNvSpPr txBox="1"/>
          <p:nvPr/>
        </p:nvSpPr>
        <p:spPr>
          <a:xfrm flipH="1">
            <a:off x="5740275" y="4743385"/>
            <a:ext cx="607100" cy="369332"/>
          </a:xfrm>
          <a:prstGeom prst="rect">
            <a:avLst/>
          </a:prstGeom>
          <a:noFill/>
        </p:spPr>
        <p:txBody>
          <a:bodyPr wrap="square" rtlCol="0">
            <a:spAutoFit/>
          </a:bodyPr>
          <a:lstStyle/>
          <a:p>
            <a:r>
              <a:rPr lang="en-US" smtClean="0"/>
              <a:t>yes</a:t>
            </a:r>
            <a:endParaRPr lang="en-US"/>
          </a:p>
        </p:txBody>
      </p:sp>
      <p:cxnSp>
        <p:nvCxnSpPr>
          <p:cNvPr id="17" name="Elbow Connector 16"/>
          <p:cNvCxnSpPr/>
          <p:nvPr/>
        </p:nvCxnSpPr>
        <p:spPr>
          <a:xfrm rot="16200000" flipH="1">
            <a:off x="4694002" y="8992934"/>
            <a:ext cx="149902" cy="2001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0800000" flipV="1">
            <a:off x="6188454" y="1688187"/>
            <a:ext cx="192738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Diamond 28"/>
          <p:cNvSpPr/>
          <p:nvPr/>
        </p:nvSpPr>
        <p:spPr>
          <a:xfrm>
            <a:off x="7069125" y="4450322"/>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white border</a:t>
            </a:r>
          </a:p>
          <a:p>
            <a:pPr algn="ctr"/>
            <a:r>
              <a:rPr lang="en-US" dirty="0" smtClean="0"/>
              <a:t>?</a:t>
            </a:r>
            <a:endParaRPr lang="en-US" dirty="0"/>
          </a:p>
        </p:txBody>
      </p:sp>
      <p:sp>
        <p:nvSpPr>
          <p:cNvPr id="39" name="TextBox 38"/>
          <p:cNvSpPr txBox="1"/>
          <p:nvPr/>
        </p:nvSpPr>
        <p:spPr>
          <a:xfrm>
            <a:off x="6838291" y="4749101"/>
            <a:ext cx="491288" cy="369332"/>
          </a:xfrm>
          <a:prstGeom prst="rect">
            <a:avLst/>
          </a:prstGeom>
          <a:noFill/>
        </p:spPr>
        <p:txBody>
          <a:bodyPr wrap="none" rtlCol="0">
            <a:spAutoFit/>
          </a:bodyPr>
          <a:lstStyle/>
          <a:p>
            <a:r>
              <a:rPr lang="en-US" dirty="0" smtClean="0"/>
              <a:t>yes</a:t>
            </a:r>
            <a:endParaRPr lang="en-US" dirty="0"/>
          </a:p>
        </p:txBody>
      </p:sp>
      <p:sp>
        <p:nvSpPr>
          <p:cNvPr id="22"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cxnSp>
        <p:nvCxnSpPr>
          <p:cNvPr id="539" name="Straight Arrow Connector 538"/>
          <p:cNvCxnSpPr>
            <a:stCxn id="29" idx="0"/>
          </p:cNvCxnSpPr>
          <p:nvPr/>
        </p:nvCxnSpPr>
        <p:spPr>
          <a:xfrm flipV="1">
            <a:off x="8182145" y="1685711"/>
            <a:ext cx="0" cy="276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p:cNvCxnSpPr/>
          <p:nvPr/>
        </p:nvCxnSpPr>
        <p:spPr>
          <a:xfrm flipH="1">
            <a:off x="6188452" y="5175941"/>
            <a:ext cx="880673" cy="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1" name="TextBox 760"/>
          <p:cNvSpPr txBox="1"/>
          <p:nvPr/>
        </p:nvSpPr>
        <p:spPr>
          <a:xfrm>
            <a:off x="11075284" y="0"/>
            <a:ext cx="1116716" cy="369332"/>
          </a:xfrm>
          <a:prstGeom prst="rect">
            <a:avLst/>
          </a:prstGeom>
          <a:noFill/>
        </p:spPr>
        <p:txBody>
          <a:bodyPr wrap="none" rtlCol="0">
            <a:spAutoFit/>
          </a:bodyPr>
          <a:lstStyle/>
          <a:p>
            <a:r>
              <a:rPr lang="en-US" dirty="0" smtClean="0">
                <a:solidFill>
                  <a:srgbClr val="FF0000"/>
                </a:solidFill>
              </a:rPr>
              <a:t>Option #3</a:t>
            </a:r>
            <a:endParaRPr lang="en-US" dirty="0">
              <a:solidFill>
                <a:srgbClr val="FF0000"/>
              </a:solidFill>
            </a:endParaRPr>
          </a:p>
        </p:txBody>
      </p:sp>
      <p:sp>
        <p:nvSpPr>
          <p:cNvPr id="762" name="TextBox 761"/>
          <p:cNvSpPr txBox="1"/>
          <p:nvPr/>
        </p:nvSpPr>
        <p:spPr>
          <a:xfrm flipH="1">
            <a:off x="8174651" y="4146582"/>
            <a:ext cx="607100" cy="369332"/>
          </a:xfrm>
          <a:prstGeom prst="rect">
            <a:avLst/>
          </a:prstGeom>
          <a:noFill/>
        </p:spPr>
        <p:txBody>
          <a:bodyPr wrap="square" rtlCol="0">
            <a:spAutoFit/>
          </a:bodyPr>
          <a:lstStyle/>
          <a:p>
            <a:r>
              <a:rPr lang="en-US" dirty="0" smtClean="0"/>
              <a:t>no</a:t>
            </a:r>
            <a:endParaRPr lang="en-US" dirty="0"/>
          </a:p>
        </p:txBody>
      </p:sp>
      <p:cxnSp>
        <p:nvCxnSpPr>
          <p:cNvPr id="763" name="Elbow Connector 762"/>
          <p:cNvCxnSpPr/>
          <p:nvPr/>
        </p:nvCxnSpPr>
        <p:spPr>
          <a:xfrm rot="16200000" flipH="1">
            <a:off x="7106601" y="5419284"/>
            <a:ext cx="149902" cy="2001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a:off x="4500562" y="6467182"/>
            <a:ext cx="1687890" cy="276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3420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9" name="Content Placeholder 18"/>
          <p:cNvGraphicFramePr>
            <a:graphicFrameLocks noGrp="1"/>
          </p:cNvGraphicFramePr>
          <p:nvPr>
            <p:ph idx="1"/>
            <p:extLst>
              <p:ext uri="{D42A27DB-BD31-4B8C-83A1-F6EECF244321}">
                <p14:modId xmlns:p14="http://schemas.microsoft.com/office/powerpoint/2010/main" val="978271050"/>
              </p:ext>
            </p:extLst>
          </p:nvPr>
        </p:nvGraphicFramePr>
        <p:xfrm>
          <a:off x="1225526" y="892311"/>
          <a:ext cx="10733620" cy="6005376"/>
        </p:xfrm>
        <a:graphic>
          <a:graphicData uri="http://schemas.openxmlformats.org/drawingml/2006/table">
            <a:tbl>
              <a:tblPr/>
              <a:tblGrid>
                <a:gridCol w="1358904"/>
                <a:gridCol w="6398889"/>
                <a:gridCol w="2975827"/>
              </a:tblGrid>
              <a:tr h="214280">
                <a:tc>
                  <a:txBody>
                    <a:bodyPr/>
                    <a:lstStyle/>
                    <a:p>
                      <a:pPr algn="ctr" rtl="0" fontAlgn="t">
                        <a:spcBef>
                          <a:spcPts val="0"/>
                        </a:spcBef>
                        <a:spcAft>
                          <a:spcPts val="0"/>
                        </a:spcAft>
                      </a:pPr>
                      <a:r>
                        <a:rPr lang="en-US" sz="1200" b="1" i="0" u="none" strike="noStrike">
                          <a:solidFill>
                            <a:srgbClr val="000000"/>
                          </a:solidFill>
                          <a:effectLst/>
                          <a:latin typeface="Arial" charset="0"/>
                        </a:rPr>
                        <a:t>Week</a:t>
                      </a:r>
                      <a:endParaRPr lang="en-US" sz="120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effectLst/>
                          <a:latin typeface="Arial" charset="0"/>
                        </a:rPr>
                        <a:t>Plan</a:t>
                      </a:r>
                      <a:endParaRPr lang="en-US" sz="120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effectLst/>
                          <a:latin typeface="Arial" charset="0"/>
                        </a:rPr>
                        <a:t>Comments</a:t>
                      </a:r>
                      <a:endParaRPr lang="en-US" sz="120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94315">
                <a:tc>
                  <a:txBody>
                    <a:bodyPr/>
                    <a:lstStyle/>
                    <a:p>
                      <a:pPr algn="ctr" rtl="0" fontAlgn="t">
                        <a:spcBef>
                          <a:spcPts val="0"/>
                        </a:spcBef>
                        <a:spcAft>
                          <a:spcPts val="0"/>
                        </a:spcAft>
                      </a:pPr>
                      <a:r>
                        <a:rPr lang="en-US" sz="1200" b="0" i="0" u="none" strike="noStrike" dirty="0">
                          <a:solidFill>
                            <a:srgbClr val="000000"/>
                          </a:solidFill>
                          <a:effectLst/>
                          <a:latin typeface="Arial" charset="0"/>
                        </a:rPr>
                        <a:t>Week #1</a:t>
                      </a:r>
                      <a:endParaRPr lang="en-US" sz="1200" dirty="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Introduction - 5 mins</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EV3 Kit, sensors, code, download etc.</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Logistics - 5 mins</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EV3 proficiency, split into groups</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Norms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Discuss - 10 mins</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Session Goal: </a:t>
                      </a:r>
                    </a:p>
                    <a:p>
                      <a:pPr marL="1143000" lvl="2" indent="-228600" rtl="0" fontAlgn="base">
                        <a:spcBef>
                          <a:spcPts val="0"/>
                        </a:spcBef>
                        <a:spcAft>
                          <a:spcPts val="0"/>
                        </a:spcAft>
                        <a:buFont typeface="Arial" charset="0"/>
                        <a:buChar char="•"/>
                      </a:pPr>
                      <a:r>
                        <a:rPr lang="en-US" sz="1200" b="0" i="0" u="none" strike="noStrike" dirty="0">
                          <a:solidFill>
                            <a:srgbClr val="000000"/>
                          </a:solidFill>
                          <a:effectLst/>
                          <a:latin typeface="Arial" charset="0"/>
                        </a:rPr>
                        <a:t>Demo</a:t>
                      </a:r>
                    </a:p>
                    <a:p>
                      <a:pPr marL="1600200" lvl="3" indent="-228600" rtl="0" fontAlgn="base">
                        <a:spcBef>
                          <a:spcPts val="0"/>
                        </a:spcBef>
                        <a:spcAft>
                          <a:spcPts val="0"/>
                        </a:spcAft>
                        <a:buFont typeface="Arial" charset="0"/>
                        <a:buChar char="•"/>
                      </a:pPr>
                      <a:r>
                        <a:rPr lang="en-US" sz="1200" b="0" i="0" u="none" strike="noStrike" dirty="0">
                          <a:solidFill>
                            <a:srgbClr val="000000"/>
                          </a:solidFill>
                          <a:effectLst/>
                          <a:latin typeface="Arial" charset="0"/>
                        </a:rPr>
                        <a:t>Bot MUST work cooperatively (avoid obstacles, not crash)</a:t>
                      </a:r>
                    </a:p>
                    <a:p>
                      <a:pPr marL="1143000" lvl="2" indent="-228600" rtl="0" fontAlgn="base">
                        <a:spcBef>
                          <a:spcPts val="0"/>
                        </a:spcBef>
                        <a:spcAft>
                          <a:spcPts val="0"/>
                        </a:spcAft>
                        <a:buFont typeface="Arial" charset="0"/>
                        <a:buChar char="•"/>
                      </a:pPr>
                      <a:r>
                        <a:rPr lang="en-US" sz="1200" b="0" i="0" u="none" strike="noStrike" dirty="0">
                          <a:solidFill>
                            <a:srgbClr val="000000"/>
                          </a:solidFill>
                          <a:effectLst/>
                          <a:latin typeface="Arial" charset="0"/>
                        </a:rPr>
                        <a:t>Stay within boundary</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Discuss/Debate sensor options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Build - Driver Base (start) - 45 mins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Program - Driver Base</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Download code</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Move straight line, move back/forth, &amp; turn</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Loop(s)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Review Goal(s)</a:t>
                      </a: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2 students/group, 8 groups, 8 kits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Everyone does the same build so we can help each other</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Challenge: our builds can interact with each other </a:t>
                      </a:r>
                    </a:p>
                    <a:p>
                      <a:pPr fontAlgn="t"/>
                      <a:r>
                        <a:rPr lang="en-US" sz="1200" dirty="0">
                          <a:effectLst/>
                        </a:rPr>
                        <a:t/>
                      </a:r>
                      <a:br>
                        <a:rPr lang="en-US" sz="1200" dirty="0">
                          <a:effectLst/>
                        </a:rPr>
                      </a:br>
                      <a:endParaRPr lang="en-US" sz="1200" dirty="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1808">
                <a:tc>
                  <a:txBody>
                    <a:bodyPr/>
                    <a:lstStyle/>
                    <a:p>
                      <a:pPr algn="ctr" rtl="0" fontAlgn="t">
                        <a:spcBef>
                          <a:spcPts val="0"/>
                        </a:spcBef>
                        <a:spcAft>
                          <a:spcPts val="0"/>
                        </a:spcAft>
                      </a:pPr>
                      <a:r>
                        <a:rPr lang="en-US" sz="1200" b="0" i="0" u="none" strike="noStrike" dirty="0">
                          <a:solidFill>
                            <a:srgbClr val="000000"/>
                          </a:solidFill>
                          <a:effectLst/>
                          <a:latin typeface="Arial" charset="0"/>
                        </a:rPr>
                        <a:t>Week #2</a:t>
                      </a:r>
                      <a:endParaRPr lang="en-US" sz="1200" dirty="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Discuss: </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Goal(s) - </a:t>
                      </a:r>
                      <a:r>
                        <a:rPr lang="en-US" sz="1200" b="0" i="0" u="none" strike="noStrike" dirty="0" smtClean="0">
                          <a:solidFill>
                            <a:srgbClr val="000000"/>
                          </a:solidFill>
                          <a:effectLst/>
                          <a:latin typeface="Arial" charset="0"/>
                        </a:rPr>
                        <a:t>Session </a:t>
                      </a:r>
                      <a:r>
                        <a:rPr lang="en-US" sz="1200" b="0" i="0" u="none" strike="noStrike" dirty="0">
                          <a:solidFill>
                            <a:srgbClr val="000000"/>
                          </a:solidFill>
                          <a:effectLst/>
                          <a:latin typeface="Arial" charset="0"/>
                        </a:rPr>
                        <a:t>goals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Finalize sensor options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Program - Driver Base (continued)</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Move straight line, move back/forth, &amp; turn</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Loop(s)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Add another sensor e.g. ultrasonic sensor</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Detect obstacle, Stop on obstacle, avoid (turn) on obstacle</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Add Movement - back/forth &amp; turn</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Challenge:</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Display: STOP</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Sound: Make sound #1 for 3 secs</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Move back slowly</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Review Goal(s)</a:t>
                      </a: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Challenge</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based on discussion with students</a:t>
                      </a: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Title 1"/>
          <p:cNvSpPr>
            <a:spLocks noGrp="1"/>
          </p:cNvSpPr>
          <p:nvPr>
            <p:ph type="title"/>
          </p:nvPr>
        </p:nvSpPr>
        <p:spPr>
          <a:xfrm>
            <a:off x="825062" y="-241737"/>
            <a:ext cx="10515600" cy="1325563"/>
          </a:xfrm>
          <a:prstGeom prst="ellipse">
            <a:avLst/>
          </a:prstGeom>
        </p:spPr>
        <p:txBody>
          <a:bodyPr vert="horz" lIns="91440" tIns="45720" rIns="91440" bIns="45720" rtlCol="0" anchor="ctr">
            <a:normAutofit/>
          </a:bodyPr>
          <a:lstStyle/>
          <a:p>
            <a:pPr algn="ctr"/>
            <a:r>
              <a:rPr lang="en-US" sz="3600" dirty="0" smtClean="0"/>
              <a:t>Rough Class Schedule &amp; Plan </a:t>
            </a:r>
            <a:r>
              <a:rPr lang="mr-IN" sz="3600" dirty="0" smtClean="0"/>
              <a:t>–</a:t>
            </a:r>
            <a:r>
              <a:rPr lang="en-US" sz="3600" dirty="0" smtClean="0"/>
              <a:t> (1)</a:t>
            </a:r>
            <a:endParaRPr lang="en-US" sz="3600" kern="1200" dirty="0">
              <a:solidFill>
                <a:schemeClr val="tx1"/>
              </a:solidFill>
            </a:endParaRPr>
          </a:p>
        </p:txBody>
      </p:sp>
      <p:sp>
        <p:nvSpPr>
          <p:cNvPr id="7"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20"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2" name="Rectangle 21"/>
          <p:cNvSpPr/>
          <p:nvPr/>
        </p:nvSpPr>
        <p:spPr>
          <a:xfrm>
            <a:off x="2435650" y="591014"/>
            <a:ext cx="7300380" cy="261610"/>
          </a:xfrm>
          <a:prstGeom prst="rect">
            <a:avLst/>
          </a:prstGeom>
        </p:spPr>
        <p:txBody>
          <a:bodyPr wrap="square">
            <a:spAutoFit/>
          </a:bodyPr>
          <a:lstStyle/>
          <a:p>
            <a:r>
              <a:rPr lang="en-US" sz="1100" dirty="0" smtClean="0">
                <a:hlinkClick r:id="rId2"/>
              </a:rPr>
              <a:t>Reference: https</a:t>
            </a:r>
            <a:r>
              <a:rPr lang="en-US" sz="1100" dirty="0">
                <a:hlinkClick r:id="rId2"/>
              </a:rPr>
              <a:t>://</a:t>
            </a:r>
            <a:r>
              <a:rPr lang="en-US" sz="1100" dirty="0" smtClean="0">
                <a:hlinkClick r:id="rId2"/>
              </a:rPr>
              <a:t>docs.google.com/document/d/1ODXoy8ChpRAfU1ifJo9y75IHdOogI4xekYyTUXGOlkM/edit</a:t>
            </a:r>
            <a:endParaRPr lang="en-US" sz="1100" dirty="0"/>
          </a:p>
        </p:txBody>
      </p:sp>
    </p:spTree>
    <p:extLst>
      <p:ext uri="{BB962C8B-B14F-4D97-AF65-F5344CB8AC3E}">
        <p14:creationId xmlns:p14="http://schemas.microsoft.com/office/powerpoint/2010/main" val="11031929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763" y="-412923"/>
            <a:ext cx="15018134" cy="1325563"/>
          </a:xfrm>
          <a:prstGeom prst="ellipse">
            <a:avLst/>
          </a:prstGeom>
        </p:spPr>
        <p:txBody>
          <a:bodyPr vert="horz" lIns="91440" tIns="45720" rIns="91440" bIns="45720" rtlCol="0" anchor="ctr">
            <a:noAutofit/>
          </a:bodyPr>
          <a:lstStyle/>
          <a:p>
            <a:pPr algn="ctr"/>
            <a:r>
              <a:rPr lang="en-US" sz="2800" kern="1200" dirty="0" smtClean="0">
                <a:solidFill>
                  <a:schemeClr val="tx1"/>
                </a:solidFill>
                <a:latin typeface="+mj-lt"/>
                <a:ea typeface="+mj-ea"/>
                <a:cs typeface="+mj-cs"/>
              </a:rPr>
              <a:t>Milestone #2: Detect &amp; Avoid Object + Stay in Playpen</a:t>
            </a:r>
            <a:endParaRPr lang="en-US" sz="2800" kern="1200" dirty="0">
              <a:solidFill>
                <a:schemeClr val="tx1"/>
              </a:solidFill>
              <a:latin typeface="+mj-lt"/>
              <a:ea typeface="+mj-ea"/>
              <a:cs typeface="+mj-cs"/>
            </a:endParaRPr>
          </a:p>
        </p:txBody>
      </p:sp>
      <p:grpSp>
        <p:nvGrpSpPr>
          <p:cNvPr id="4" name="Group 3"/>
          <p:cNvGrpSpPr/>
          <p:nvPr/>
        </p:nvGrpSpPr>
        <p:grpSpPr>
          <a:xfrm>
            <a:off x="880171" y="557954"/>
            <a:ext cx="10151387" cy="5947777"/>
            <a:chOff x="-194872" y="557954"/>
            <a:chExt cx="10151387" cy="5947777"/>
          </a:xfrm>
        </p:grpSpPr>
        <p:sp>
          <p:nvSpPr>
            <p:cNvPr id="5" name="Oval 4"/>
            <p:cNvSpPr/>
            <p:nvPr/>
          </p:nvSpPr>
          <p:spPr>
            <a:xfrm>
              <a:off x="1094280" y="557954"/>
              <a:ext cx="1783830" cy="54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start</a:t>
              </a:r>
              <a:endParaRPr lang="en-US"/>
            </a:p>
          </p:txBody>
        </p:sp>
        <p:cxnSp>
          <p:nvCxnSpPr>
            <p:cNvPr id="7" name="Straight Arrow Connector 6"/>
            <p:cNvCxnSpPr/>
            <p:nvPr/>
          </p:nvCxnSpPr>
          <p:spPr>
            <a:xfrm>
              <a:off x="1955644" y="1144889"/>
              <a:ext cx="8067" cy="818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Parallelogram 7"/>
            <p:cNvSpPr/>
            <p:nvPr/>
          </p:nvSpPr>
          <p:spPr>
            <a:xfrm>
              <a:off x="869430" y="1963711"/>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Move</a:t>
              </a:r>
            </a:p>
            <a:p>
              <a:pPr algn="ctr"/>
              <a:r>
                <a:rPr lang="en-US" dirty="0" smtClean="0"/>
                <a:t>straight</a:t>
              </a:r>
              <a:endParaRPr lang="en-US" dirty="0"/>
            </a:p>
          </p:txBody>
        </p:sp>
        <p:cxnSp>
          <p:nvCxnSpPr>
            <p:cNvPr id="9" name="Straight Arrow Connector 8"/>
            <p:cNvCxnSpPr/>
            <p:nvPr/>
          </p:nvCxnSpPr>
          <p:spPr>
            <a:xfrm>
              <a:off x="1978702" y="2878111"/>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iamond 9"/>
            <p:cNvSpPr/>
            <p:nvPr/>
          </p:nvSpPr>
          <p:spPr>
            <a:xfrm>
              <a:off x="873176" y="3462727"/>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object</a:t>
              </a:r>
            </a:p>
            <a:p>
              <a:pPr algn="ctr"/>
              <a:r>
                <a:rPr lang="en-US" dirty="0" smtClean="0"/>
                <a:t>&lt;=10 in?</a:t>
              </a:r>
              <a:endParaRPr lang="en-US" dirty="0"/>
            </a:p>
          </p:txBody>
        </p:sp>
        <p:cxnSp>
          <p:nvCxnSpPr>
            <p:cNvPr id="11" name="Straight Arrow Connector 10"/>
            <p:cNvCxnSpPr/>
            <p:nvPr/>
          </p:nvCxnSpPr>
          <p:spPr>
            <a:xfrm>
              <a:off x="1986195" y="4856813"/>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Parallelogram 11"/>
            <p:cNvSpPr/>
            <p:nvPr/>
          </p:nvSpPr>
          <p:spPr>
            <a:xfrm>
              <a:off x="846945" y="5441429"/>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cxnSp>
          <p:nvCxnSpPr>
            <p:cNvPr id="13" name="Elbow Connector 12"/>
            <p:cNvCxnSpPr>
              <a:stCxn id="12" idx="1"/>
            </p:cNvCxnSpPr>
            <p:nvPr/>
          </p:nvCxnSpPr>
          <p:spPr>
            <a:xfrm rot="10800000">
              <a:off x="434716" y="1671404"/>
              <a:ext cx="438461" cy="24883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434716" y="1671403"/>
              <a:ext cx="1521501"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8977" y="4167268"/>
              <a:ext cx="428322" cy="369332"/>
            </a:xfrm>
            <a:prstGeom prst="rect">
              <a:avLst/>
            </a:prstGeom>
            <a:noFill/>
          </p:spPr>
          <p:txBody>
            <a:bodyPr wrap="none" rtlCol="0">
              <a:spAutoFit/>
            </a:bodyPr>
            <a:lstStyle/>
            <a:p>
              <a:r>
                <a:rPr lang="en-US" dirty="0" smtClean="0"/>
                <a:t>no</a:t>
              </a:r>
              <a:endParaRPr lang="en-US" dirty="0"/>
            </a:p>
          </p:txBody>
        </p:sp>
        <p:sp>
          <p:nvSpPr>
            <p:cNvPr id="16" name="TextBox 15"/>
            <p:cNvSpPr txBox="1"/>
            <p:nvPr/>
          </p:nvSpPr>
          <p:spPr>
            <a:xfrm flipH="1">
              <a:off x="1499372" y="4779789"/>
              <a:ext cx="607100" cy="369332"/>
            </a:xfrm>
            <a:prstGeom prst="rect">
              <a:avLst/>
            </a:prstGeom>
            <a:noFill/>
          </p:spPr>
          <p:txBody>
            <a:bodyPr wrap="square" rtlCol="0">
              <a:spAutoFit/>
            </a:bodyPr>
            <a:lstStyle/>
            <a:p>
              <a:r>
                <a:rPr lang="en-US" smtClean="0"/>
                <a:t>yes</a:t>
              </a:r>
              <a:endParaRPr lang="en-US"/>
            </a:p>
          </p:txBody>
        </p:sp>
        <p:cxnSp>
          <p:nvCxnSpPr>
            <p:cNvPr id="17" name="Elbow Connector 16"/>
            <p:cNvCxnSpPr>
              <a:stCxn id="14" idx="4"/>
            </p:cNvCxnSpPr>
            <p:nvPr/>
          </p:nvCxnSpPr>
          <p:spPr>
            <a:xfrm rot="16200000" flipH="1">
              <a:off x="2881859" y="5430187"/>
              <a:ext cx="149902" cy="2001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6200000" flipV="1">
              <a:off x="1404816" y="3875902"/>
              <a:ext cx="5069997" cy="224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3957403" y="1344859"/>
              <a:ext cx="3997924" cy="145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194872" y="1573967"/>
              <a:ext cx="1888761" cy="2070837"/>
            </a:xfrm>
            <a:custGeom>
              <a:avLst/>
              <a:gdLst>
                <a:gd name="connsiteX0" fmla="*/ 1528997 w 1888761"/>
                <a:gd name="connsiteY0" fmla="*/ 2038663 h 2070837"/>
                <a:gd name="connsiteX1" fmla="*/ 659567 w 1888761"/>
                <a:gd name="connsiteY1" fmla="*/ 2038663 h 2070837"/>
                <a:gd name="connsiteX2" fmla="*/ 614597 w 1888761"/>
                <a:gd name="connsiteY2" fmla="*/ 2023672 h 2070837"/>
                <a:gd name="connsiteX3" fmla="*/ 554636 w 1888761"/>
                <a:gd name="connsiteY3" fmla="*/ 2008682 h 2070837"/>
                <a:gd name="connsiteX4" fmla="*/ 509665 w 1888761"/>
                <a:gd name="connsiteY4" fmla="*/ 1978702 h 2070837"/>
                <a:gd name="connsiteX5" fmla="*/ 434715 w 1888761"/>
                <a:gd name="connsiteY5" fmla="*/ 1948722 h 2070837"/>
                <a:gd name="connsiteX6" fmla="*/ 359764 w 1888761"/>
                <a:gd name="connsiteY6" fmla="*/ 1903751 h 2070837"/>
                <a:gd name="connsiteX7" fmla="*/ 329783 w 1888761"/>
                <a:gd name="connsiteY7" fmla="*/ 1873771 h 2070837"/>
                <a:gd name="connsiteX8" fmla="*/ 209862 w 1888761"/>
                <a:gd name="connsiteY8" fmla="*/ 1783830 h 2070837"/>
                <a:gd name="connsiteX9" fmla="*/ 164892 w 1888761"/>
                <a:gd name="connsiteY9" fmla="*/ 1723869 h 2070837"/>
                <a:gd name="connsiteX10" fmla="*/ 89941 w 1888761"/>
                <a:gd name="connsiteY10" fmla="*/ 1618938 h 2070837"/>
                <a:gd name="connsiteX11" fmla="*/ 44970 w 1888761"/>
                <a:gd name="connsiteY11" fmla="*/ 1499017 h 2070837"/>
                <a:gd name="connsiteX12" fmla="*/ 29980 w 1888761"/>
                <a:gd name="connsiteY12" fmla="*/ 1454046 h 2070837"/>
                <a:gd name="connsiteX13" fmla="*/ 0 w 1888761"/>
                <a:gd name="connsiteY13" fmla="*/ 1319135 h 2070837"/>
                <a:gd name="connsiteX14" fmla="*/ 14990 w 1888761"/>
                <a:gd name="connsiteY14" fmla="*/ 794479 h 2070837"/>
                <a:gd name="connsiteX15" fmla="*/ 29980 w 1888761"/>
                <a:gd name="connsiteY15" fmla="*/ 749508 h 2070837"/>
                <a:gd name="connsiteX16" fmla="*/ 134911 w 1888761"/>
                <a:gd name="connsiteY16" fmla="*/ 614597 h 2070837"/>
                <a:gd name="connsiteX17" fmla="*/ 194872 w 1888761"/>
                <a:gd name="connsiteY17" fmla="*/ 569626 h 2070837"/>
                <a:gd name="connsiteX18" fmla="*/ 224852 w 1888761"/>
                <a:gd name="connsiteY18" fmla="*/ 524656 h 2070837"/>
                <a:gd name="connsiteX19" fmla="*/ 329783 w 1888761"/>
                <a:gd name="connsiteY19" fmla="*/ 389744 h 2070837"/>
                <a:gd name="connsiteX20" fmla="*/ 374754 w 1888761"/>
                <a:gd name="connsiteY20" fmla="*/ 329784 h 2070837"/>
                <a:gd name="connsiteX21" fmla="*/ 404734 w 1888761"/>
                <a:gd name="connsiteY21" fmla="*/ 299803 h 2070837"/>
                <a:gd name="connsiteX22" fmla="*/ 479685 w 1888761"/>
                <a:gd name="connsiteY22" fmla="*/ 224853 h 2070837"/>
                <a:gd name="connsiteX23" fmla="*/ 599606 w 1888761"/>
                <a:gd name="connsiteY23" fmla="*/ 149902 h 2070837"/>
                <a:gd name="connsiteX24" fmla="*/ 659567 w 1888761"/>
                <a:gd name="connsiteY24" fmla="*/ 119922 h 2070837"/>
                <a:gd name="connsiteX25" fmla="*/ 749508 w 1888761"/>
                <a:gd name="connsiteY25" fmla="*/ 89941 h 2070837"/>
                <a:gd name="connsiteX26" fmla="*/ 869429 w 1888761"/>
                <a:gd name="connsiteY26" fmla="*/ 44971 h 2070837"/>
                <a:gd name="connsiteX27" fmla="*/ 974361 w 1888761"/>
                <a:gd name="connsiteY27" fmla="*/ 0 h 2070837"/>
                <a:gd name="connsiteX28" fmla="*/ 1124262 w 1888761"/>
                <a:gd name="connsiteY28" fmla="*/ 29981 h 2070837"/>
                <a:gd name="connsiteX29" fmla="*/ 1349115 w 1888761"/>
                <a:gd name="connsiteY29" fmla="*/ 74951 h 2070837"/>
                <a:gd name="connsiteX30" fmla="*/ 1424065 w 1888761"/>
                <a:gd name="connsiteY30" fmla="*/ 149902 h 2070837"/>
                <a:gd name="connsiteX31" fmla="*/ 1499016 w 1888761"/>
                <a:gd name="connsiteY31" fmla="*/ 224853 h 2070837"/>
                <a:gd name="connsiteX32" fmla="*/ 1558977 w 1888761"/>
                <a:gd name="connsiteY32" fmla="*/ 314794 h 2070837"/>
                <a:gd name="connsiteX33" fmla="*/ 1603947 w 1888761"/>
                <a:gd name="connsiteY33" fmla="*/ 419725 h 2070837"/>
                <a:gd name="connsiteX34" fmla="*/ 1633928 w 1888761"/>
                <a:gd name="connsiteY34" fmla="*/ 449705 h 2070837"/>
                <a:gd name="connsiteX35" fmla="*/ 1663908 w 1888761"/>
                <a:gd name="connsiteY35" fmla="*/ 524656 h 2070837"/>
                <a:gd name="connsiteX36" fmla="*/ 1678898 w 1888761"/>
                <a:gd name="connsiteY36" fmla="*/ 569626 h 2070837"/>
                <a:gd name="connsiteX37" fmla="*/ 1708879 w 1888761"/>
                <a:gd name="connsiteY37" fmla="*/ 629587 h 2070837"/>
                <a:gd name="connsiteX38" fmla="*/ 1753849 w 1888761"/>
                <a:gd name="connsiteY38" fmla="*/ 734518 h 2070837"/>
                <a:gd name="connsiteX39" fmla="*/ 1783829 w 1888761"/>
                <a:gd name="connsiteY39" fmla="*/ 839449 h 2070837"/>
                <a:gd name="connsiteX40" fmla="*/ 1798820 w 1888761"/>
                <a:gd name="connsiteY40" fmla="*/ 899410 h 2070837"/>
                <a:gd name="connsiteX41" fmla="*/ 1858780 w 1888761"/>
                <a:gd name="connsiteY41" fmla="*/ 1109272 h 2070837"/>
                <a:gd name="connsiteX42" fmla="*/ 1888761 w 1888761"/>
                <a:gd name="connsiteY42" fmla="*/ 1289154 h 2070837"/>
                <a:gd name="connsiteX43" fmla="*/ 1873770 w 1888761"/>
                <a:gd name="connsiteY43" fmla="*/ 1454046 h 2070837"/>
                <a:gd name="connsiteX44" fmla="*/ 1858780 w 1888761"/>
                <a:gd name="connsiteY44" fmla="*/ 1499017 h 2070837"/>
                <a:gd name="connsiteX45" fmla="*/ 1768839 w 1888761"/>
                <a:gd name="connsiteY45" fmla="*/ 1618938 h 2070837"/>
                <a:gd name="connsiteX46" fmla="*/ 1708879 w 1888761"/>
                <a:gd name="connsiteY46" fmla="*/ 1708879 h 2070837"/>
                <a:gd name="connsiteX47" fmla="*/ 1678898 w 1888761"/>
                <a:gd name="connsiteY47" fmla="*/ 1753849 h 2070837"/>
                <a:gd name="connsiteX48" fmla="*/ 1648918 w 1888761"/>
                <a:gd name="connsiteY48" fmla="*/ 1783830 h 2070837"/>
                <a:gd name="connsiteX49" fmla="*/ 1633928 w 1888761"/>
                <a:gd name="connsiteY49" fmla="*/ 1723869 h 20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88761" h="2070837">
                  <a:moveTo>
                    <a:pt x="1528997" y="2038663"/>
                  </a:moveTo>
                  <a:cubicBezTo>
                    <a:pt x="1190708" y="2095044"/>
                    <a:pt x="1401098" y="2065628"/>
                    <a:pt x="659567" y="2038663"/>
                  </a:cubicBezTo>
                  <a:cubicBezTo>
                    <a:pt x="643776" y="2038089"/>
                    <a:pt x="629790" y="2028013"/>
                    <a:pt x="614597" y="2023672"/>
                  </a:cubicBezTo>
                  <a:cubicBezTo>
                    <a:pt x="594788" y="2018012"/>
                    <a:pt x="574623" y="2013679"/>
                    <a:pt x="554636" y="2008682"/>
                  </a:cubicBezTo>
                  <a:cubicBezTo>
                    <a:pt x="539646" y="1998689"/>
                    <a:pt x="525779" y="1986759"/>
                    <a:pt x="509665" y="1978702"/>
                  </a:cubicBezTo>
                  <a:cubicBezTo>
                    <a:pt x="485598" y="1966669"/>
                    <a:pt x="458078" y="1962072"/>
                    <a:pt x="434715" y="1948722"/>
                  </a:cubicBezTo>
                  <a:cubicBezTo>
                    <a:pt x="319486" y="1882876"/>
                    <a:pt x="500958" y="1950816"/>
                    <a:pt x="359764" y="1903751"/>
                  </a:cubicBezTo>
                  <a:cubicBezTo>
                    <a:pt x="349770" y="1893758"/>
                    <a:pt x="340514" y="1882969"/>
                    <a:pt x="329783" y="1873771"/>
                  </a:cubicBezTo>
                  <a:cubicBezTo>
                    <a:pt x="267462" y="1820353"/>
                    <a:pt x="266421" y="1821535"/>
                    <a:pt x="209862" y="1783830"/>
                  </a:cubicBezTo>
                  <a:cubicBezTo>
                    <a:pt x="194872" y="1763843"/>
                    <a:pt x="179413" y="1744199"/>
                    <a:pt x="164892" y="1723869"/>
                  </a:cubicBezTo>
                  <a:cubicBezTo>
                    <a:pt x="55295" y="1570434"/>
                    <a:pt x="236910" y="1814899"/>
                    <a:pt x="89941" y="1618938"/>
                  </a:cubicBezTo>
                  <a:cubicBezTo>
                    <a:pt x="62304" y="1508387"/>
                    <a:pt x="92004" y="1608762"/>
                    <a:pt x="44970" y="1499017"/>
                  </a:cubicBezTo>
                  <a:cubicBezTo>
                    <a:pt x="38746" y="1484493"/>
                    <a:pt x="34321" y="1469239"/>
                    <a:pt x="29980" y="1454046"/>
                  </a:cubicBezTo>
                  <a:cubicBezTo>
                    <a:pt x="15867" y="1404651"/>
                    <a:pt x="10304" y="1370653"/>
                    <a:pt x="0" y="1319135"/>
                  </a:cubicBezTo>
                  <a:cubicBezTo>
                    <a:pt x="4997" y="1144250"/>
                    <a:pt x="5795" y="969194"/>
                    <a:pt x="14990" y="794479"/>
                  </a:cubicBezTo>
                  <a:cubicBezTo>
                    <a:pt x="15820" y="778700"/>
                    <a:pt x="22306" y="763321"/>
                    <a:pt x="29980" y="749508"/>
                  </a:cubicBezTo>
                  <a:cubicBezTo>
                    <a:pt x="60737" y="694145"/>
                    <a:pt x="88563" y="654324"/>
                    <a:pt x="134911" y="614597"/>
                  </a:cubicBezTo>
                  <a:cubicBezTo>
                    <a:pt x="153880" y="598338"/>
                    <a:pt x="177206" y="587292"/>
                    <a:pt x="194872" y="569626"/>
                  </a:cubicBezTo>
                  <a:cubicBezTo>
                    <a:pt x="207611" y="556887"/>
                    <a:pt x="214043" y="539069"/>
                    <a:pt x="224852" y="524656"/>
                  </a:cubicBezTo>
                  <a:cubicBezTo>
                    <a:pt x="259035" y="479079"/>
                    <a:pt x="295047" y="434901"/>
                    <a:pt x="329783" y="389744"/>
                  </a:cubicBezTo>
                  <a:cubicBezTo>
                    <a:pt x="345016" y="369941"/>
                    <a:pt x="357088" y="347450"/>
                    <a:pt x="374754" y="329784"/>
                  </a:cubicBezTo>
                  <a:cubicBezTo>
                    <a:pt x="384747" y="319790"/>
                    <a:pt x="395905" y="310839"/>
                    <a:pt x="404734" y="299803"/>
                  </a:cubicBezTo>
                  <a:cubicBezTo>
                    <a:pt x="461837" y="228424"/>
                    <a:pt x="402596" y="276246"/>
                    <a:pt x="479685" y="224853"/>
                  </a:cubicBezTo>
                  <a:cubicBezTo>
                    <a:pt x="537363" y="138334"/>
                    <a:pt x="474736" y="212336"/>
                    <a:pt x="599606" y="149902"/>
                  </a:cubicBezTo>
                  <a:cubicBezTo>
                    <a:pt x="619593" y="139909"/>
                    <a:pt x="638819" y="128221"/>
                    <a:pt x="659567" y="119922"/>
                  </a:cubicBezTo>
                  <a:cubicBezTo>
                    <a:pt x="688909" y="108185"/>
                    <a:pt x="723213" y="107470"/>
                    <a:pt x="749508" y="89941"/>
                  </a:cubicBezTo>
                  <a:cubicBezTo>
                    <a:pt x="815678" y="45829"/>
                    <a:pt x="776813" y="63494"/>
                    <a:pt x="869429" y="44971"/>
                  </a:cubicBezTo>
                  <a:cubicBezTo>
                    <a:pt x="881139" y="39116"/>
                    <a:pt x="952302" y="0"/>
                    <a:pt x="974361" y="0"/>
                  </a:cubicBezTo>
                  <a:cubicBezTo>
                    <a:pt x="1030611" y="0"/>
                    <a:pt x="1071427" y="20074"/>
                    <a:pt x="1124262" y="29981"/>
                  </a:cubicBezTo>
                  <a:cubicBezTo>
                    <a:pt x="1347662" y="71869"/>
                    <a:pt x="1239215" y="38318"/>
                    <a:pt x="1349115" y="74951"/>
                  </a:cubicBezTo>
                  <a:cubicBezTo>
                    <a:pt x="1439056" y="134912"/>
                    <a:pt x="1354110" y="69953"/>
                    <a:pt x="1424065" y="149902"/>
                  </a:cubicBezTo>
                  <a:cubicBezTo>
                    <a:pt x="1447331" y="176492"/>
                    <a:pt x="1499016" y="224853"/>
                    <a:pt x="1499016" y="224853"/>
                  </a:cubicBezTo>
                  <a:cubicBezTo>
                    <a:pt x="1531171" y="321319"/>
                    <a:pt x="1488797" y="216543"/>
                    <a:pt x="1558977" y="314794"/>
                  </a:cubicBezTo>
                  <a:cubicBezTo>
                    <a:pt x="1668638" y="468319"/>
                    <a:pt x="1530543" y="297387"/>
                    <a:pt x="1603947" y="419725"/>
                  </a:cubicBezTo>
                  <a:cubicBezTo>
                    <a:pt x="1611218" y="431844"/>
                    <a:pt x="1623934" y="439712"/>
                    <a:pt x="1633928" y="449705"/>
                  </a:cubicBezTo>
                  <a:cubicBezTo>
                    <a:pt x="1643921" y="474689"/>
                    <a:pt x="1654460" y="499461"/>
                    <a:pt x="1663908" y="524656"/>
                  </a:cubicBezTo>
                  <a:cubicBezTo>
                    <a:pt x="1669456" y="539451"/>
                    <a:pt x="1672674" y="555103"/>
                    <a:pt x="1678898" y="569626"/>
                  </a:cubicBezTo>
                  <a:cubicBezTo>
                    <a:pt x="1687701" y="590165"/>
                    <a:pt x="1700076" y="609048"/>
                    <a:pt x="1708879" y="629587"/>
                  </a:cubicBezTo>
                  <a:cubicBezTo>
                    <a:pt x="1775054" y="783994"/>
                    <a:pt x="1654411" y="535642"/>
                    <a:pt x="1753849" y="734518"/>
                  </a:cubicBezTo>
                  <a:cubicBezTo>
                    <a:pt x="1800698" y="921916"/>
                    <a:pt x="1740829" y="688953"/>
                    <a:pt x="1783829" y="839449"/>
                  </a:cubicBezTo>
                  <a:cubicBezTo>
                    <a:pt x="1789489" y="859258"/>
                    <a:pt x="1792900" y="879677"/>
                    <a:pt x="1798820" y="899410"/>
                  </a:cubicBezTo>
                  <a:cubicBezTo>
                    <a:pt x="1822117" y="977064"/>
                    <a:pt x="1846838" y="1025679"/>
                    <a:pt x="1858780" y="1109272"/>
                  </a:cubicBezTo>
                  <a:cubicBezTo>
                    <a:pt x="1877373" y="1239425"/>
                    <a:pt x="1866840" y="1179557"/>
                    <a:pt x="1888761" y="1289154"/>
                  </a:cubicBezTo>
                  <a:cubicBezTo>
                    <a:pt x="1883764" y="1344118"/>
                    <a:pt x="1881575" y="1399410"/>
                    <a:pt x="1873770" y="1454046"/>
                  </a:cubicBezTo>
                  <a:cubicBezTo>
                    <a:pt x="1871535" y="1469688"/>
                    <a:pt x="1867263" y="1485686"/>
                    <a:pt x="1858780" y="1499017"/>
                  </a:cubicBezTo>
                  <a:cubicBezTo>
                    <a:pt x="1831954" y="1541172"/>
                    <a:pt x="1796556" y="1577363"/>
                    <a:pt x="1768839" y="1618938"/>
                  </a:cubicBezTo>
                  <a:lnTo>
                    <a:pt x="1708879" y="1708879"/>
                  </a:lnTo>
                  <a:cubicBezTo>
                    <a:pt x="1698886" y="1723869"/>
                    <a:pt x="1691637" y="1741110"/>
                    <a:pt x="1678898" y="1753849"/>
                  </a:cubicBezTo>
                  <a:lnTo>
                    <a:pt x="1648918" y="1783830"/>
                  </a:lnTo>
                  <a:cubicBezTo>
                    <a:pt x="1632348" y="1734119"/>
                    <a:pt x="1633928" y="1754660"/>
                    <a:pt x="1633928" y="17238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447144" y="2420911"/>
              <a:ext cx="1888761" cy="3130446"/>
            </a:xfrm>
            <a:custGeom>
              <a:avLst/>
              <a:gdLst>
                <a:gd name="connsiteX0" fmla="*/ 1528997 w 1888761"/>
                <a:gd name="connsiteY0" fmla="*/ 2038663 h 2070837"/>
                <a:gd name="connsiteX1" fmla="*/ 659567 w 1888761"/>
                <a:gd name="connsiteY1" fmla="*/ 2038663 h 2070837"/>
                <a:gd name="connsiteX2" fmla="*/ 614597 w 1888761"/>
                <a:gd name="connsiteY2" fmla="*/ 2023672 h 2070837"/>
                <a:gd name="connsiteX3" fmla="*/ 554636 w 1888761"/>
                <a:gd name="connsiteY3" fmla="*/ 2008682 h 2070837"/>
                <a:gd name="connsiteX4" fmla="*/ 509665 w 1888761"/>
                <a:gd name="connsiteY4" fmla="*/ 1978702 h 2070837"/>
                <a:gd name="connsiteX5" fmla="*/ 434715 w 1888761"/>
                <a:gd name="connsiteY5" fmla="*/ 1948722 h 2070837"/>
                <a:gd name="connsiteX6" fmla="*/ 359764 w 1888761"/>
                <a:gd name="connsiteY6" fmla="*/ 1903751 h 2070837"/>
                <a:gd name="connsiteX7" fmla="*/ 329783 w 1888761"/>
                <a:gd name="connsiteY7" fmla="*/ 1873771 h 2070837"/>
                <a:gd name="connsiteX8" fmla="*/ 209862 w 1888761"/>
                <a:gd name="connsiteY8" fmla="*/ 1783830 h 2070837"/>
                <a:gd name="connsiteX9" fmla="*/ 164892 w 1888761"/>
                <a:gd name="connsiteY9" fmla="*/ 1723869 h 2070837"/>
                <a:gd name="connsiteX10" fmla="*/ 89941 w 1888761"/>
                <a:gd name="connsiteY10" fmla="*/ 1618938 h 2070837"/>
                <a:gd name="connsiteX11" fmla="*/ 44970 w 1888761"/>
                <a:gd name="connsiteY11" fmla="*/ 1499017 h 2070837"/>
                <a:gd name="connsiteX12" fmla="*/ 29980 w 1888761"/>
                <a:gd name="connsiteY12" fmla="*/ 1454046 h 2070837"/>
                <a:gd name="connsiteX13" fmla="*/ 0 w 1888761"/>
                <a:gd name="connsiteY13" fmla="*/ 1319135 h 2070837"/>
                <a:gd name="connsiteX14" fmla="*/ 14990 w 1888761"/>
                <a:gd name="connsiteY14" fmla="*/ 794479 h 2070837"/>
                <a:gd name="connsiteX15" fmla="*/ 29980 w 1888761"/>
                <a:gd name="connsiteY15" fmla="*/ 749508 h 2070837"/>
                <a:gd name="connsiteX16" fmla="*/ 134911 w 1888761"/>
                <a:gd name="connsiteY16" fmla="*/ 614597 h 2070837"/>
                <a:gd name="connsiteX17" fmla="*/ 194872 w 1888761"/>
                <a:gd name="connsiteY17" fmla="*/ 569626 h 2070837"/>
                <a:gd name="connsiteX18" fmla="*/ 224852 w 1888761"/>
                <a:gd name="connsiteY18" fmla="*/ 524656 h 2070837"/>
                <a:gd name="connsiteX19" fmla="*/ 329783 w 1888761"/>
                <a:gd name="connsiteY19" fmla="*/ 389744 h 2070837"/>
                <a:gd name="connsiteX20" fmla="*/ 374754 w 1888761"/>
                <a:gd name="connsiteY20" fmla="*/ 329784 h 2070837"/>
                <a:gd name="connsiteX21" fmla="*/ 404734 w 1888761"/>
                <a:gd name="connsiteY21" fmla="*/ 299803 h 2070837"/>
                <a:gd name="connsiteX22" fmla="*/ 479685 w 1888761"/>
                <a:gd name="connsiteY22" fmla="*/ 224853 h 2070837"/>
                <a:gd name="connsiteX23" fmla="*/ 599606 w 1888761"/>
                <a:gd name="connsiteY23" fmla="*/ 149902 h 2070837"/>
                <a:gd name="connsiteX24" fmla="*/ 659567 w 1888761"/>
                <a:gd name="connsiteY24" fmla="*/ 119922 h 2070837"/>
                <a:gd name="connsiteX25" fmla="*/ 749508 w 1888761"/>
                <a:gd name="connsiteY25" fmla="*/ 89941 h 2070837"/>
                <a:gd name="connsiteX26" fmla="*/ 869429 w 1888761"/>
                <a:gd name="connsiteY26" fmla="*/ 44971 h 2070837"/>
                <a:gd name="connsiteX27" fmla="*/ 974361 w 1888761"/>
                <a:gd name="connsiteY27" fmla="*/ 0 h 2070837"/>
                <a:gd name="connsiteX28" fmla="*/ 1124262 w 1888761"/>
                <a:gd name="connsiteY28" fmla="*/ 29981 h 2070837"/>
                <a:gd name="connsiteX29" fmla="*/ 1349115 w 1888761"/>
                <a:gd name="connsiteY29" fmla="*/ 74951 h 2070837"/>
                <a:gd name="connsiteX30" fmla="*/ 1424065 w 1888761"/>
                <a:gd name="connsiteY30" fmla="*/ 149902 h 2070837"/>
                <a:gd name="connsiteX31" fmla="*/ 1499016 w 1888761"/>
                <a:gd name="connsiteY31" fmla="*/ 224853 h 2070837"/>
                <a:gd name="connsiteX32" fmla="*/ 1558977 w 1888761"/>
                <a:gd name="connsiteY32" fmla="*/ 314794 h 2070837"/>
                <a:gd name="connsiteX33" fmla="*/ 1603947 w 1888761"/>
                <a:gd name="connsiteY33" fmla="*/ 419725 h 2070837"/>
                <a:gd name="connsiteX34" fmla="*/ 1633928 w 1888761"/>
                <a:gd name="connsiteY34" fmla="*/ 449705 h 2070837"/>
                <a:gd name="connsiteX35" fmla="*/ 1663908 w 1888761"/>
                <a:gd name="connsiteY35" fmla="*/ 524656 h 2070837"/>
                <a:gd name="connsiteX36" fmla="*/ 1678898 w 1888761"/>
                <a:gd name="connsiteY36" fmla="*/ 569626 h 2070837"/>
                <a:gd name="connsiteX37" fmla="*/ 1708879 w 1888761"/>
                <a:gd name="connsiteY37" fmla="*/ 629587 h 2070837"/>
                <a:gd name="connsiteX38" fmla="*/ 1753849 w 1888761"/>
                <a:gd name="connsiteY38" fmla="*/ 734518 h 2070837"/>
                <a:gd name="connsiteX39" fmla="*/ 1783829 w 1888761"/>
                <a:gd name="connsiteY39" fmla="*/ 839449 h 2070837"/>
                <a:gd name="connsiteX40" fmla="*/ 1798820 w 1888761"/>
                <a:gd name="connsiteY40" fmla="*/ 899410 h 2070837"/>
                <a:gd name="connsiteX41" fmla="*/ 1858780 w 1888761"/>
                <a:gd name="connsiteY41" fmla="*/ 1109272 h 2070837"/>
                <a:gd name="connsiteX42" fmla="*/ 1888761 w 1888761"/>
                <a:gd name="connsiteY42" fmla="*/ 1289154 h 2070837"/>
                <a:gd name="connsiteX43" fmla="*/ 1873770 w 1888761"/>
                <a:gd name="connsiteY43" fmla="*/ 1454046 h 2070837"/>
                <a:gd name="connsiteX44" fmla="*/ 1858780 w 1888761"/>
                <a:gd name="connsiteY44" fmla="*/ 1499017 h 2070837"/>
                <a:gd name="connsiteX45" fmla="*/ 1768839 w 1888761"/>
                <a:gd name="connsiteY45" fmla="*/ 1618938 h 2070837"/>
                <a:gd name="connsiteX46" fmla="*/ 1708879 w 1888761"/>
                <a:gd name="connsiteY46" fmla="*/ 1708879 h 2070837"/>
                <a:gd name="connsiteX47" fmla="*/ 1678898 w 1888761"/>
                <a:gd name="connsiteY47" fmla="*/ 1753849 h 2070837"/>
                <a:gd name="connsiteX48" fmla="*/ 1648918 w 1888761"/>
                <a:gd name="connsiteY48" fmla="*/ 1783830 h 2070837"/>
                <a:gd name="connsiteX49" fmla="*/ 1633928 w 1888761"/>
                <a:gd name="connsiteY49" fmla="*/ 1723869 h 207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88761" h="2070837">
                  <a:moveTo>
                    <a:pt x="1528997" y="2038663"/>
                  </a:moveTo>
                  <a:cubicBezTo>
                    <a:pt x="1190708" y="2095044"/>
                    <a:pt x="1401098" y="2065628"/>
                    <a:pt x="659567" y="2038663"/>
                  </a:cubicBezTo>
                  <a:cubicBezTo>
                    <a:pt x="643776" y="2038089"/>
                    <a:pt x="629790" y="2028013"/>
                    <a:pt x="614597" y="2023672"/>
                  </a:cubicBezTo>
                  <a:cubicBezTo>
                    <a:pt x="594788" y="2018012"/>
                    <a:pt x="574623" y="2013679"/>
                    <a:pt x="554636" y="2008682"/>
                  </a:cubicBezTo>
                  <a:cubicBezTo>
                    <a:pt x="539646" y="1998689"/>
                    <a:pt x="525779" y="1986759"/>
                    <a:pt x="509665" y="1978702"/>
                  </a:cubicBezTo>
                  <a:cubicBezTo>
                    <a:pt x="485598" y="1966669"/>
                    <a:pt x="458078" y="1962072"/>
                    <a:pt x="434715" y="1948722"/>
                  </a:cubicBezTo>
                  <a:cubicBezTo>
                    <a:pt x="319486" y="1882876"/>
                    <a:pt x="500958" y="1950816"/>
                    <a:pt x="359764" y="1903751"/>
                  </a:cubicBezTo>
                  <a:cubicBezTo>
                    <a:pt x="349770" y="1893758"/>
                    <a:pt x="340514" y="1882969"/>
                    <a:pt x="329783" y="1873771"/>
                  </a:cubicBezTo>
                  <a:cubicBezTo>
                    <a:pt x="267462" y="1820353"/>
                    <a:pt x="266421" y="1821535"/>
                    <a:pt x="209862" y="1783830"/>
                  </a:cubicBezTo>
                  <a:cubicBezTo>
                    <a:pt x="194872" y="1763843"/>
                    <a:pt x="179413" y="1744199"/>
                    <a:pt x="164892" y="1723869"/>
                  </a:cubicBezTo>
                  <a:cubicBezTo>
                    <a:pt x="55295" y="1570434"/>
                    <a:pt x="236910" y="1814899"/>
                    <a:pt x="89941" y="1618938"/>
                  </a:cubicBezTo>
                  <a:cubicBezTo>
                    <a:pt x="62304" y="1508387"/>
                    <a:pt x="92004" y="1608762"/>
                    <a:pt x="44970" y="1499017"/>
                  </a:cubicBezTo>
                  <a:cubicBezTo>
                    <a:pt x="38746" y="1484493"/>
                    <a:pt x="34321" y="1469239"/>
                    <a:pt x="29980" y="1454046"/>
                  </a:cubicBezTo>
                  <a:cubicBezTo>
                    <a:pt x="15867" y="1404651"/>
                    <a:pt x="10304" y="1370653"/>
                    <a:pt x="0" y="1319135"/>
                  </a:cubicBezTo>
                  <a:cubicBezTo>
                    <a:pt x="4997" y="1144250"/>
                    <a:pt x="5795" y="969194"/>
                    <a:pt x="14990" y="794479"/>
                  </a:cubicBezTo>
                  <a:cubicBezTo>
                    <a:pt x="15820" y="778700"/>
                    <a:pt x="22306" y="763321"/>
                    <a:pt x="29980" y="749508"/>
                  </a:cubicBezTo>
                  <a:cubicBezTo>
                    <a:pt x="60737" y="694145"/>
                    <a:pt x="88563" y="654324"/>
                    <a:pt x="134911" y="614597"/>
                  </a:cubicBezTo>
                  <a:cubicBezTo>
                    <a:pt x="153880" y="598338"/>
                    <a:pt x="177206" y="587292"/>
                    <a:pt x="194872" y="569626"/>
                  </a:cubicBezTo>
                  <a:cubicBezTo>
                    <a:pt x="207611" y="556887"/>
                    <a:pt x="214043" y="539069"/>
                    <a:pt x="224852" y="524656"/>
                  </a:cubicBezTo>
                  <a:cubicBezTo>
                    <a:pt x="259035" y="479079"/>
                    <a:pt x="295047" y="434901"/>
                    <a:pt x="329783" y="389744"/>
                  </a:cubicBezTo>
                  <a:cubicBezTo>
                    <a:pt x="345016" y="369941"/>
                    <a:pt x="357088" y="347450"/>
                    <a:pt x="374754" y="329784"/>
                  </a:cubicBezTo>
                  <a:cubicBezTo>
                    <a:pt x="384747" y="319790"/>
                    <a:pt x="395905" y="310839"/>
                    <a:pt x="404734" y="299803"/>
                  </a:cubicBezTo>
                  <a:cubicBezTo>
                    <a:pt x="461837" y="228424"/>
                    <a:pt x="402596" y="276246"/>
                    <a:pt x="479685" y="224853"/>
                  </a:cubicBezTo>
                  <a:cubicBezTo>
                    <a:pt x="537363" y="138334"/>
                    <a:pt x="474736" y="212336"/>
                    <a:pt x="599606" y="149902"/>
                  </a:cubicBezTo>
                  <a:cubicBezTo>
                    <a:pt x="619593" y="139909"/>
                    <a:pt x="638819" y="128221"/>
                    <a:pt x="659567" y="119922"/>
                  </a:cubicBezTo>
                  <a:cubicBezTo>
                    <a:pt x="688909" y="108185"/>
                    <a:pt x="723213" y="107470"/>
                    <a:pt x="749508" y="89941"/>
                  </a:cubicBezTo>
                  <a:cubicBezTo>
                    <a:pt x="815678" y="45829"/>
                    <a:pt x="776813" y="63494"/>
                    <a:pt x="869429" y="44971"/>
                  </a:cubicBezTo>
                  <a:cubicBezTo>
                    <a:pt x="881139" y="39116"/>
                    <a:pt x="952302" y="0"/>
                    <a:pt x="974361" y="0"/>
                  </a:cubicBezTo>
                  <a:cubicBezTo>
                    <a:pt x="1030611" y="0"/>
                    <a:pt x="1071427" y="20074"/>
                    <a:pt x="1124262" y="29981"/>
                  </a:cubicBezTo>
                  <a:cubicBezTo>
                    <a:pt x="1347662" y="71869"/>
                    <a:pt x="1239215" y="38318"/>
                    <a:pt x="1349115" y="74951"/>
                  </a:cubicBezTo>
                  <a:cubicBezTo>
                    <a:pt x="1439056" y="134912"/>
                    <a:pt x="1354110" y="69953"/>
                    <a:pt x="1424065" y="149902"/>
                  </a:cubicBezTo>
                  <a:cubicBezTo>
                    <a:pt x="1447331" y="176492"/>
                    <a:pt x="1499016" y="224853"/>
                    <a:pt x="1499016" y="224853"/>
                  </a:cubicBezTo>
                  <a:cubicBezTo>
                    <a:pt x="1531171" y="321319"/>
                    <a:pt x="1488797" y="216543"/>
                    <a:pt x="1558977" y="314794"/>
                  </a:cubicBezTo>
                  <a:cubicBezTo>
                    <a:pt x="1668638" y="468319"/>
                    <a:pt x="1530543" y="297387"/>
                    <a:pt x="1603947" y="419725"/>
                  </a:cubicBezTo>
                  <a:cubicBezTo>
                    <a:pt x="1611218" y="431844"/>
                    <a:pt x="1623934" y="439712"/>
                    <a:pt x="1633928" y="449705"/>
                  </a:cubicBezTo>
                  <a:cubicBezTo>
                    <a:pt x="1643921" y="474689"/>
                    <a:pt x="1654460" y="499461"/>
                    <a:pt x="1663908" y="524656"/>
                  </a:cubicBezTo>
                  <a:cubicBezTo>
                    <a:pt x="1669456" y="539451"/>
                    <a:pt x="1672674" y="555103"/>
                    <a:pt x="1678898" y="569626"/>
                  </a:cubicBezTo>
                  <a:cubicBezTo>
                    <a:pt x="1687701" y="590165"/>
                    <a:pt x="1700076" y="609048"/>
                    <a:pt x="1708879" y="629587"/>
                  </a:cubicBezTo>
                  <a:cubicBezTo>
                    <a:pt x="1775054" y="783994"/>
                    <a:pt x="1654411" y="535642"/>
                    <a:pt x="1753849" y="734518"/>
                  </a:cubicBezTo>
                  <a:cubicBezTo>
                    <a:pt x="1800698" y="921916"/>
                    <a:pt x="1740829" y="688953"/>
                    <a:pt x="1783829" y="839449"/>
                  </a:cubicBezTo>
                  <a:cubicBezTo>
                    <a:pt x="1789489" y="859258"/>
                    <a:pt x="1792900" y="879677"/>
                    <a:pt x="1798820" y="899410"/>
                  </a:cubicBezTo>
                  <a:cubicBezTo>
                    <a:pt x="1822117" y="977064"/>
                    <a:pt x="1846838" y="1025679"/>
                    <a:pt x="1858780" y="1109272"/>
                  </a:cubicBezTo>
                  <a:cubicBezTo>
                    <a:pt x="1877373" y="1239425"/>
                    <a:pt x="1866840" y="1179557"/>
                    <a:pt x="1888761" y="1289154"/>
                  </a:cubicBezTo>
                  <a:cubicBezTo>
                    <a:pt x="1883764" y="1344118"/>
                    <a:pt x="1881575" y="1399410"/>
                    <a:pt x="1873770" y="1454046"/>
                  </a:cubicBezTo>
                  <a:cubicBezTo>
                    <a:pt x="1871535" y="1469688"/>
                    <a:pt x="1867263" y="1485686"/>
                    <a:pt x="1858780" y="1499017"/>
                  </a:cubicBezTo>
                  <a:cubicBezTo>
                    <a:pt x="1831954" y="1541172"/>
                    <a:pt x="1796556" y="1577363"/>
                    <a:pt x="1768839" y="1618938"/>
                  </a:cubicBezTo>
                  <a:lnTo>
                    <a:pt x="1708879" y="1708879"/>
                  </a:lnTo>
                  <a:cubicBezTo>
                    <a:pt x="1698886" y="1723869"/>
                    <a:pt x="1691637" y="1741110"/>
                    <a:pt x="1678898" y="1753849"/>
                  </a:cubicBezTo>
                  <a:lnTo>
                    <a:pt x="1648918" y="1783830"/>
                  </a:lnTo>
                  <a:cubicBezTo>
                    <a:pt x="1632348" y="1734119"/>
                    <a:pt x="1633928" y="1754660"/>
                    <a:pt x="1633928" y="17238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a:off x="7977812" y="1359428"/>
              <a:ext cx="7494" cy="151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977812" y="2822166"/>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Diamond 28"/>
            <p:cNvSpPr/>
            <p:nvPr/>
          </p:nvSpPr>
          <p:spPr>
            <a:xfrm>
              <a:off x="6872286" y="3406782"/>
              <a:ext cx="2226039" cy="13940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white border</a:t>
              </a:r>
            </a:p>
            <a:p>
              <a:pPr algn="ctr"/>
              <a:r>
                <a:rPr lang="en-US" dirty="0" smtClean="0"/>
                <a:t>?</a:t>
              </a:r>
              <a:endParaRPr lang="en-US" dirty="0"/>
            </a:p>
          </p:txBody>
        </p:sp>
        <p:cxnSp>
          <p:nvCxnSpPr>
            <p:cNvPr id="30" name="Straight Arrow Connector 29"/>
            <p:cNvCxnSpPr/>
            <p:nvPr/>
          </p:nvCxnSpPr>
          <p:spPr>
            <a:xfrm>
              <a:off x="7985305" y="4800868"/>
              <a:ext cx="7494" cy="58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Parallelogram 30"/>
            <p:cNvSpPr/>
            <p:nvPr/>
          </p:nvSpPr>
          <p:spPr>
            <a:xfrm>
              <a:off x="6846055" y="5385484"/>
              <a:ext cx="2218544" cy="914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cxnSp>
          <p:nvCxnSpPr>
            <p:cNvPr id="32" name="Elbow Connector 31"/>
            <p:cNvCxnSpPr>
              <a:stCxn id="31" idx="1"/>
            </p:cNvCxnSpPr>
            <p:nvPr/>
          </p:nvCxnSpPr>
          <p:spPr>
            <a:xfrm rot="16200000" flipV="1">
              <a:off x="5912256" y="3228113"/>
              <a:ext cx="2671447" cy="1643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8880969" y="5374242"/>
              <a:ext cx="149902" cy="2001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V="1">
              <a:off x="7572351" y="4037976"/>
              <a:ext cx="4750738" cy="175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0800000" flipV="1">
              <a:off x="8029129" y="1640669"/>
              <a:ext cx="1927384"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flipH="1">
              <a:off x="7489750" y="4704070"/>
              <a:ext cx="607100" cy="369332"/>
            </a:xfrm>
            <a:prstGeom prst="rect">
              <a:avLst/>
            </a:prstGeom>
            <a:noFill/>
          </p:spPr>
          <p:txBody>
            <a:bodyPr wrap="square" rtlCol="0">
              <a:spAutoFit/>
            </a:bodyPr>
            <a:lstStyle/>
            <a:p>
              <a:r>
                <a:rPr lang="en-US" smtClean="0"/>
                <a:t>yes</a:t>
              </a:r>
              <a:endParaRPr lang="en-US"/>
            </a:p>
          </p:txBody>
        </p:sp>
        <p:sp>
          <p:nvSpPr>
            <p:cNvPr id="39" name="TextBox 38"/>
            <p:cNvSpPr txBox="1"/>
            <p:nvPr/>
          </p:nvSpPr>
          <p:spPr>
            <a:xfrm>
              <a:off x="6561650" y="4089439"/>
              <a:ext cx="428322" cy="369332"/>
            </a:xfrm>
            <a:prstGeom prst="rect">
              <a:avLst/>
            </a:prstGeom>
            <a:noFill/>
          </p:spPr>
          <p:txBody>
            <a:bodyPr wrap="none" rtlCol="0">
              <a:spAutoFit/>
            </a:bodyPr>
            <a:lstStyle/>
            <a:p>
              <a:r>
                <a:rPr lang="en-US" smtClean="0"/>
                <a:t>no</a:t>
              </a:r>
              <a:endParaRPr lang="en-US"/>
            </a:p>
          </p:txBody>
        </p:sp>
        <p:cxnSp>
          <p:nvCxnSpPr>
            <p:cNvPr id="44" name="Elbow Connector 43"/>
            <p:cNvCxnSpPr/>
            <p:nvPr/>
          </p:nvCxnSpPr>
          <p:spPr>
            <a:xfrm rot="10800000">
              <a:off x="1986197" y="1666774"/>
              <a:ext cx="4440134" cy="1032490"/>
            </a:xfrm>
            <a:prstGeom prst="bentConnector3">
              <a:avLst>
                <a:gd name="adj1" fmla="val 3444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2"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3" name="TextBox 2"/>
          <p:cNvSpPr txBox="1"/>
          <p:nvPr/>
        </p:nvSpPr>
        <p:spPr>
          <a:xfrm>
            <a:off x="11075284" y="0"/>
            <a:ext cx="1116716" cy="369332"/>
          </a:xfrm>
          <a:prstGeom prst="rect">
            <a:avLst/>
          </a:prstGeom>
          <a:noFill/>
        </p:spPr>
        <p:txBody>
          <a:bodyPr wrap="none" rtlCol="0">
            <a:spAutoFit/>
          </a:bodyPr>
          <a:lstStyle/>
          <a:p>
            <a:r>
              <a:rPr lang="en-US" dirty="0" smtClean="0">
                <a:solidFill>
                  <a:srgbClr val="FF0000"/>
                </a:solidFill>
              </a:rPr>
              <a:t>Option </a:t>
            </a:r>
            <a:r>
              <a:rPr lang="en-US" dirty="0" smtClean="0">
                <a:solidFill>
                  <a:srgbClr val="FF0000"/>
                </a:solidFill>
              </a:rPr>
              <a:t>#4</a:t>
            </a:r>
            <a:endParaRPr lang="en-US" dirty="0">
              <a:solidFill>
                <a:srgbClr val="FF0000"/>
              </a:solidFill>
            </a:endParaRPr>
          </a:p>
        </p:txBody>
      </p:sp>
    </p:spTree>
    <p:extLst>
      <p:ext uri="{BB962C8B-B14F-4D97-AF65-F5344CB8AC3E}">
        <p14:creationId xmlns:p14="http://schemas.microsoft.com/office/powerpoint/2010/main" val="21094981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514" y="789065"/>
            <a:ext cx="11063497" cy="5895514"/>
          </a:xfrm>
          <a:prstGeom prst="rect">
            <a:avLst/>
          </a:prstGeom>
        </p:spPr>
      </p:pic>
      <p:sp>
        <p:nvSpPr>
          <p:cNvPr id="2" name="Title 1"/>
          <p:cNvSpPr>
            <a:spLocks noGrp="1"/>
          </p:cNvSpPr>
          <p:nvPr>
            <p:ph type="title"/>
          </p:nvPr>
        </p:nvSpPr>
        <p:spPr>
          <a:xfrm>
            <a:off x="144646" y="-167546"/>
            <a:ext cx="11891962" cy="1325563"/>
          </a:xfrm>
          <a:prstGeom prst="ellipse">
            <a:avLst/>
          </a:prstGeom>
        </p:spPr>
        <p:txBody>
          <a:bodyPr vert="horz" lIns="91440" tIns="45720" rIns="91440" bIns="45720" rtlCol="0" anchor="ctr">
            <a:normAutofit/>
          </a:bodyPr>
          <a:lstStyle/>
          <a:p>
            <a:pPr algn="ctr"/>
            <a:r>
              <a:rPr lang="en-US" sz="3200" dirty="0" smtClean="0"/>
              <a:t>Demo </a:t>
            </a:r>
            <a:r>
              <a:rPr lang="en-US" sz="3200" smtClean="0"/>
              <a:t>Day Program</a:t>
            </a:r>
            <a:endParaRPr lang="en-US" sz="3200" kern="1200" dirty="0">
              <a:solidFill>
                <a:schemeClr val="tx1"/>
              </a:solidFill>
              <a:latin typeface="+mj-lt"/>
              <a:ea typeface="+mj-ea"/>
              <a:cs typeface="+mj-cs"/>
            </a:endParaRPr>
          </a:p>
        </p:txBody>
      </p:sp>
      <p:sp>
        <p:nvSpPr>
          <p:cNvPr id="7" name="Oval 6"/>
          <p:cNvSpPr/>
          <p:nvPr/>
        </p:nvSpPr>
        <p:spPr>
          <a:xfrm>
            <a:off x="6759058" y="1049040"/>
            <a:ext cx="1717844" cy="325282"/>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819134" y="4159541"/>
            <a:ext cx="2241910" cy="766643"/>
            <a:chOff x="2371239" y="3550000"/>
            <a:chExt cx="2318080" cy="782997"/>
          </a:xfrm>
        </p:grpSpPr>
        <p:cxnSp>
          <p:nvCxnSpPr>
            <p:cNvPr id="8" name="Straight Arrow Connector 7"/>
            <p:cNvCxnSpPr/>
            <p:nvPr/>
          </p:nvCxnSpPr>
          <p:spPr>
            <a:xfrm flipV="1">
              <a:off x="3877212" y="3550000"/>
              <a:ext cx="812107" cy="66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71239" y="3963665"/>
              <a:ext cx="1491114" cy="369332"/>
            </a:xfrm>
            <a:prstGeom prst="rect">
              <a:avLst/>
            </a:prstGeom>
            <a:noFill/>
          </p:spPr>
          <p:txBody>
            <a:bodyPr wrap="none" rtlCol="0">
              <a:spAutoFit/>
            </a:bodyPr>
            <a:lstStyle/>
            <a:p>
              <a:r>
                <a:rPr lang="en-US" dirty="0" smtClean="0"/>
                <a:t>Object Sensor</a:t>
              </a:r>
            </a:p>
          </p:txBody>
        </p:sp>
      </p:grpSp>
      <p:grpSp>
        <p:nvGrpSpPr>
          <p:cNvPr id="14" name="Group 13"/>
          <p:cNvGrpSpPr/>
          <p:nvPr/>
        </p:nvGrpSpPr>
        <p:grpSpPr>
          <a:xfrm>
            <a:off x="3295806" y="4838479"/>
            <a:ext cx="2371098" cy="1486409"/>
            <a:chOff x="3068150" y="3705566"/>
            <a:chExt cx="2451657" cy="1518118"/>
          </a:xfrm>
        </p:grpSpPr>
        <p:cxnSp>
          <p:nvCxnSpPr>
            <p:cNvPr id="15" name="Straight Arrow Connector 14"/>
            <p:cNvCxnSpPr/>
            <p:nvPr/>
          </p:nvCxnSpPr>
          <p:spPr>
            <a:xfrm flipV="1">
              <a:off x="3677718" y="3705566"/>
              <a:ext cx="756018" cy="85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68150" y="4563565"/>
              <a:ext cx="2451657" cy="660119"/>
            </a:xfrm>
            <a:prstGeom prst="rect">
              <a:avLst/>
            </a:prstGeom>
            <a:noFill/>
          </p:spPr>
          <p:txBody>
            <a:bodyPr wrap="none" rtlCol="0">
              <a:spAutoFit/>
            </a:bodyPr>
            <a:lstStyle/>
            <a:p>
              <a:r>
                <a:rPr lang="en-US" dirty="0" smtClean="0"/>
                <a:t>If (</a:t>
              </a:r>
              <a:r>
                <a:rPr lang="en-US" dirty="0" err="1" smtClean="0"/>
                <a:t>whiteborder</a:t>
              </a:r>
              <a:r>
                <a:rPr lang="en-US" dirty="0" smtClean="0"/>
                <a:t> =  ‘yes’)</a:t>
              </a:r>
            </a:p>
            <a:p>
              <a:r>
                <a:rPr lang="en-US" dirty="0" smtClean="0"/>
                <a:t>- Turn right</a:t>
              </a:r>
            </a:p>
          </p:txBody>
        </p:sp>
      </p:grpSp>
      <p:grpSp>
        <p:nvGrpSpPr>
          <p:cNvPr id="17" name="Group 16"/>
          <p:cNvGrpSpPr/>
          <p:nvPr/>
        </p:nvGrpSpPr>
        <p:grpSpPr>
          <a:xfrm>
            <a:off x="7489998" y="5204993"/>
            <a:ext cx="2885917" cy="632831"/>
            <a:chOff x="1385163" y="4521591"/>
            <a:chExt cx="2983968" cy="646331"/>
          </a:xfrm>
        </p:grpSpPr>
        <p:cxnSp>
          <p:nvCxnSpPr>
            <p:cNvPr id="18" name="Straight Arrow Connector 17"/>
            <p:cNvCxnSpPr/>
            <p:nvPr/>
          </p:nvCxnSpPr>
          <p:spPr>
            <a:xfrm flipH="1" flipV="1">
              <a:off x="1385163" y="4710468"/>
              <a:ext cx="1598624" cy="162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31521" y="4521591"/>
              <a:ext cx="1337610" cy="646331"/>
            </a:xfrm>
            <a:prstGeom prst="rect">
              <a:avLst/>
            </a:prstGeom>
            <a:noFill/>
          </p:spPr>
          <p:txBody>
            <a:bodyPr wrap="none" rtlCol="0">
              <a:spAutoFit/>
            </a:bodyPr>
            <a:lstStyle/>
            <a:p>
              <a:r>
                <a:rPr lang="en-US" dirty="0" smtClean="0"/>
                <a:t>Else</a:t>
              </a:r>
            </a:p>
            <a:p>
              <a:r>
                <a:rPr lang="en-US" dirty="0" smtClean="0"/>
                <a:t>- Go straight</a:t>
              </a:r>
            </a:p>
          </p:txBody>
        </p:sp>
      </p:grpSp>
      <p:sp>
        <p:nvSpPr>
          <p:cNvPr id="20"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21" name="Parallelogram 20"/>
          <p:cNvSpPr/>
          <p:nvPr/>
        </p:nvSpPr>
        <p:spPr>
          <a:xfrm>
            <a:off x="5218732" y="2159149"/>
            <a:ext cx="1699815" cy="81259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sp>
        <p:nvSpPr>
          <p:cNvPr id="22" name="Parallelogram 21"/>
          <p:cNvSpPr/>
          <p:nvPr/>
        </p:nvSpPr>
        <p:spPr>
          <a:xfrm>
            <a:off x="5732431" y="4812873"/>
            <a:ext cx="1699815" cy="81259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 straight</a:t>
            </a:r>
            <a:endParaRPr lang="en-US" dirty="0"/>
          </a:p>
        </p:txBody>
      </p:sp>
      <p:sp>
        <p:nvSpPr>
          <p:cNvPr id="35" name="Diamond 34"/>
          <p:cNvSpPr/>
          <p:nvPr/>
        </p:nvSpPr>
        <p:spPr>
          <a:xfrm>
            <a:off x="3325107" y="2921118"/>
            <a:ext cx="2187341" cy="113783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a:t>
            </a:r>
            <a:r>
              <a:rPr lang="en-US" dirty="0"/>
              <a:t>object</a:t>
            </a:r>
          </a:p>
          <a:p>
            <a:pPr algn="ctr"/>
            <a:r>
              <a:rPr lang="en-US" dirty="0"/>
              <a:t>&lt;=</a:t>
            </a:r>
            <a:r>
              <a:rPr lang="en-US" dirty="0" smtClean="0"/>
              <a:t>10 in</a:t>
            </a:r>
            <a:r>
              <a:rPr lang="en-US" dirty="0"/>
              <a:t>?</a:t>
            </a:r>
          </a:p>
        </p:txBody>
      </p:sp>
      <p:sp>
        <p:nvSpPr>
          <p:cNvPr id="39" name="Diamond 38"/>
          <p:cNvSpPr/>
          <p:nvPr/>
        </p:nvSpPr>
        <p:spPr>
          <a:xfrm>
            <a:off x="4098598" y="3936375"/>
            <a:ext cx="2187341" cy="113783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Reflected intensity &gt;=60?</a:t>
            </a:r>
          </a:p>
        </p:txBody>
      </p:sp>
      <p:sp>
        <p:nvSpPr>
          <p:cNvPr id="40" name="Parallelogram 39"/>
          <p:cNvSpPr/>
          <p:nvPr/>
        </p:nvSpPr>
        <p:spPr>
          <a:xfrm>
            <a:off x="6228814" y="3587898"/>
            <a:ext cx="1699815" cy="81259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Turn right (or 180)</a:t>
            </a:r>
            <a:endParaRPr lang="en-US" dirty="0"/>
          </a:p>
        </p:txBody>
      </p:sp>
    </p:spTree>
    <p:extLst>
      <p:ext uri="{BB962C8B-B14F-4D97-AF65-F5344CB8AC3E}">
        <p14:creationId xmlns:p14="http://schemas.microsoft.com/office/powerpoint/2010/main" val="210227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5" grpId="0" animBg="1"/>
      <p:bldP spid="39" grpId="0" animBg="1"/>
      <p:bldP spid="4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062" y="-241737"/>
            <a:ext cx="10515600" cy="1325563"/>
          </a:xfrm>
          <a:prstGeom prst="ellipse">
            <a:avLst/>
          </a:prstGeom>
        </p:spPr>
        <p:txBody>
          <a:bodyPr vert="horz" lIns="91440" tIns="45720" rIns="91440" bIns="45720" rtlCol="0" anchor="ctr">
            <a:normAutofit/>
          </a:bodyPr>
          <a:lstStyle/>
          <a:p>
            <a:pPr algn="ctr"/>
            <a:r>
              <a:rPr lang="en-US" sz="4000" kern="1200" dirty="0" smtClean="0">
                <a:solidFill>
                  <a:schemeClr val="tx1"/>
                </a:solidFill>
                <a:latin typeface="+mj-lt"/>
                <a:ea typeface="+mj-ea"/>
                <a:cs typeface="+mj-cs"/>
              </a:rPr>
              <a:t>Goal: Demo Day</a:t>
            </a:r>
            <a:endParaRPr lang="en-US" sz="4000" kern="1200" dirty="0">
              <a:solidFill>
                <a:schemeClr val="tx1"/>
              </a:solidFill>
              <a:latin typeface="+mj-lt"/>
              <a:ea typeface="+mj-ea"/>
              <a:cs typeface="+mj-cs"/>
            </a:endParaRPr>
          </a:p>
        </p:txBody>
      </p:sp>
      <p:sp>
        <p:nvSpPr>
          <p:cNvPr id="7"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grpSp>
        <p:nvGrpSpPr>
          <p:cNvPr id="4" name="Group 3"/>
          <p:cNvGrpSpPr/>
          <p:nvPr/>
        </p:nvGrpSpPr>
        <p:grpSpPr>
          <a:xfrm>
            <a:off x="5100638" y="1083826"/>
            <a:ext cx="6872287" cy="4772025"/>
            <a:chOff x="5100638" y="1083826"/>
            <a:chExt cx="6872287" cy="4772025"/>
          </a:xfrm>
        </p:grpSpPr>
        <p:sp>
          <p:nvSpPr>
            <p:cNvPr id="6" name="Rectangle 5"/>
            <p:cNvSpPr/>
            <p:nvPr/>
          </p:nvSpPr>
          <p:spPr>
            <a:xfrm>
              <a:off x="5100638" y="1083826"/>
              <a:ext cx="6872287" cy="4772025"/>
            </a:xfrm>
            <a:prstGeom prst="rect">
              <a:avLst/>
            </a:prstGeom>
            <a:solidFill>
              <a:schemeClr val="bg1"/>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5352669" y="3254508"/>
              <a:ext cx="1071564" cy="510610"/>
              <a:chOff x="2171700" y="3167408"/>
              <a:chExt cx="1071564" cy="510610"/>
            </a:xfrm>
          </p:grpSpPr>
          <p:grpSp>
            <p:nvGrpSpPr>
              <p:cNvPr id="11" name="Group 10"/>
              <p:cNvGrpSpPr/>
              <p:nvPr/>
            </p:nvGrpSpPr>
            <p:grpSpPr>
              <a:xfrm>
                <a:off x="2245516" y="3544665"/>
                <a:ext cx="509591" cy="133353"/>
                <a:chOff x="2300288" y="4081460"/>
                <a:chExt cx="509591" cy="133353"/>
              </a:xfrm>
            </p:grpSpPr>
            <p:sp>
              <p:nvSpPr>
                <p:cNvPr id="9" name="Oval 8"/>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245516" y="3167408"/>
                <a:ext cx="509591" cy="133353"/>
                <a:chOff x="2300288" y="4081460"/>
                <a:chExt cx="509591" cy="133353"/>
              </a:xfrm>
            </p:grpSpPr>
            <p:sp>
              <p:nvSpPr>
                <p:cNvPr id="13" name="Oval 1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7" name="Straight Connector 16"/>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0305578">
              <a:off x="6906774" y="2016769"/>
              <a:ext cx="1071564" cy="510610"/>
              <a:chOff x="2171700" y="3167408"/>
              <a:chExt cx="1071564" cy="510610"/>
            </a:xfrm>
          </p:grpSpPr>
          <p:grpSp>
            <p:nvGrpSpPr>
              <p:cNvPr id="26" name="Group 25"/>
              <p:cNvGrpSpPr/>
              <p:nvPr/>
            </p:nvGrpSpPr>
            <p:grpSpPr>
              <a:xfrm>
                <a:off x="2245516" y="3544665"/>
                <a:ext cx="509591" cy="133353"/>
                <a:chOff x="2300288" y="4081460"/>
                <a:chExt cx="509591" cy="133353"/>
              </a:xfrm>
            </p:grpSpPr>
            <p:sp>
              <p:nvSpPr>
                <p:cNvPr id="35" name="Oval 3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245516" y="3167408"/>
                <a:ext cx="509591" cy="133353"/>
                <a:chOff x="2300288" y="4081460"/>
                <a:chExt cx="509591" cy="133353"/>
              </a:xfrm>
            </p:grpSpPr>
            <p:sp>
              <p:nvSpPr>
                <p:cNvPr id="33" name="Oval 3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ounded Rectangle 2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0" name="Straight Connector 2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rot="9688191">
              <a:off x="9550440" y="1709144"/>
              <a:ext cx="1071564" cy="510610"/>
              <a:chOff x="2171700" y="3167408"/>
              <a:chExt cx="1071564" cy="510610"/>
            </a:xfrm>
          </p:grpSpPr>
          <p:grpSp>
            <p:nvGrpSpPr>
              <p:cNvPr id="38" name="Group 37"/>
              <p:cNvGrpSpPr/>
              <p:nvPr/>
            </p:nvGrpSpPr>
            <p:grpSpPr>
              <a:xfrm>
                <a:off x="2245516" y="3544665"/>
                <a:ext cx="509591" cy="133353"/>
                <a:chOff x="2300288" y="4081460"/>
                <a:chExt cx="509591" cy="133353"/>
              </a:xfrm>
            </p:grpSpPr>
            <p:sp>
              <p:nvSpPr>
                <p:cNvPr id="47" name="Oval 46"/>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245516" y="3167408"/>
                <a:ext cx="509591" cy="133353"/>
                <a:chOff x="2300288" y="4081460"/>
                <a:chExt cx="509591" cy="133353"/>
              </a:xfrm>
            </p:grpSpPr>
            <p:sp>
              <p:nvSpPr>
                <p:cNvPr id="45" name="Oval 4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42" name="Straight Connector 41"/>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rot="7795797">
              <a:off x="8116449" y="3569344"/>
              <a:ext cx="1071564" cy="510610"/>
              <a:chOff x="2171700" y="3167408"/>
              <a:chExt cx="1071564" cy="510610"/>
            </a:xfrm>
          </p:grpSpPr>
          <p:grpSp>
            <p:nvGrpSpPr>
              <p:cNvPr id="62" name="Group 61"/>
              <p:cNvGrpSpPr/>
              <p:nvPr/>
            </p:nvGrpSpPr>
            <p:grpSpPr>
              <a:xfrm>
                <a:off x="2245516" y="3544665"/>
                <a:ext cx="509591" cy="133353"/>
                <a:chOff x="2300288" y="4081460"/>
                <a:chExt cx="509591" cy="133353"/>
              </a:xfrm>
            </p:grpSpPr>
            <p:sp>
              <p:nvSpPr>
                <p:cNvPr id="71" name="Oval 7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2245516" y="3167408"/>
                <a:ext cx="509591" cy="133353"/>
                <a:chOff x="2300288" y="4081460"/>
                <a:chExt cx="509591" cy="133353"/>
              </a:xfrm>
            </p:grpSpPr>
            <p:sp>
              <p:nvSpPr>
                <p:cNvPr id="69" name="Oval 68"/>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ounded Rectangle 63"/>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66" name="Straight Connector 65"/>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rot="10800000">
              <a:off x="6757349" y="4467410"/>
              <a:ext cx="1071564" cy="510610"/>
              <a:chOff x="2171700" y="3167408"/>
              <a:chExt cx="1071564" cy="510610"/>
            </a:xfrm>
          </p:grpSpPr>
          <p:grpSp>
            <p:nvGrpSpPr>
              <p:cNvPr id="74" name="Group 73"/>
              <p:cNvGrpSpPr/>
              <p:nvPr/>
            </p:nvGrpSpPr>
            <p:grpSpPr>
              <a:xfrm>
                <a:off x="2245516" y="3544665"/>
                <a:ext cx="509591" cy="133353"/>
                <a:chOff x="2300288" y="4081460"/>
                <a:chExt cx="509591" cy="133353"/>
              </a:xfrm>
            </p:grpSpPr>
            <p:sp>
              <p:nvSpPr>
                <p:cNvPr id="83" name="Oval 8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2245516" y="3167408"/>
                <a:ext cx="509591" cy="133353"/>
                <a:chOff x="2300288" y="4081460"/>
                <a:chExt cx="509591" cy="133353"/>
              </a:xfrm>
            </p:grpSpPr>
            <p:sp>
              <p:nvSpPr>
                <p:cNvPr id="81" name="Oval 8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ounded Rectangle 75"/>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8" name="Straight Connector 77"/>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rot="12112527">
              <a:off x="9993604" y="4799040"/>
              <a:ext cx="1071564" cy="510610"/>
              <a:chOff x="2171700" y="3167408"/>
              <a:chExt cx="1071564" cy="510610"/>
            </a:xfrm>
          </p:grpSpPr>
          <p:grpSp>
            <p:nvGrpSpPr>
              <p:cNvPr id="86" name="Group 85"/>
              <p:cNvGrpSpPr/>
              <p:nvPr/>
            </p:nvGrpSpPr>
            <p:grpSpPr>
              <a:xfrm>
                <a:off x="2245516" y="3544665"/>
                <a:ext cx="509591" cy="133353"/>
                <a:chOff x="2300288" y="4081460"/>
                <a:chExt cx="509591" cy="133353"/>
              </a:xfrm>
            </p:grpSpPr>
            <p:sp>
              <p:nvSpPr>
                <p:cNvPr id="95" name="Oval 9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p:cNvGrpSpPr/>
              <p:nvPr/>
            </p:nvGrpSpPr>
            <p:grpSpPr>
              <a:xfrm>
                <a:off x="2245516" y="3167408"/>
                <a:ext cx="509591" cy="133353"/>
                <a:chOff x="2300288" y="4081460"/>
                <a:chExt cx="509591" cy="133353"/>
              </a:xfrm>
            </p:grpSpPr>
            <p:sp>
              <p:nvSpPr>
                <p:cNvPr id="93" name="Oval 9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ounded Rectangle 8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0" name="Straight Connector 8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rot="20831731">
              <a:off x="10196036" y="3192225"/>
              <a:ext cx="1071564" cy="510610"/>
              <a:chOff x="2171700" y="3167408"/>
              <a:chExt cx="1071564" cy="510610"/>
            </a:xfrm>
          </p:grpSpPr>
          <p:grpSp>
            <p:nvGrpSpPr>
              <p:cNvPr id="98" name="Group 97"/>
              <p:cNvGrpSpPr/>
              <p:nvPr/>
            </p:nvGrpSpPr>
            <p:grpSpPr>
              <a:xfrm>
                <a:off x="2245516" y="3544665"/>
                <a:ext cx="509591" cy="133353"/>
                <a:chOff x="2300288" y="4081460"/>
                <a:chExt cx="509591" cy="133353"/>
              </a:xfrm>
            </p:grpSpPr>
            <p:sp>
              <p:nvSpPr>
                <p:cNvPr id="107" name="Oval 106"/>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2245516" y="3167408"/>
                <a:ext cx="509591" cy="133353"/>
                <a:chOff x="2300288" y="4081460"/>
                <a:chExt cx="509591" cy="133353"/>
              </a:xfrm>
            </p:grpSpPr>
            <p:sp>
              <p:nvSpPr>
                <p:cNvPr id="105" name="Oval 10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2" name="Straight Connector 101"/>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110" name="TextBox 109"/>
          <p:cNvSpPr txBox="1"/>
          <p:nvPr/>
        </p:nvSpPr>
        <p:spPr>
          <a:xfrm>
            <a:off x="267087" y="1867638"/>
            <a:ext cx="4107728" cy="2492990"/>
          </a:xfrm>
          <a:prstGeom prst="rect">
            <a:avLst/>
          </a:prstGeom>
          <a:noFill/>
        </p:spPr>
        <p:txBody>
          <a:bodyPr wrap="none" rtlCol="0">
            <a:spAutoFit/>
          </a:bodyPr>
          <a:lstStyle/>
          <a:p>
            <a:r>
              <a:rPr lang="en-US" sz="4800" b="1" dirty="0" smtClean="0"/>
              <a:t>Goals</a:t>
            </a:r>
            <a:endParaRPr lang="en-US" sz="4000" b="1" dirty="0" smtClean="0"/>
          </a:p>
          <a:p>
            <a:pPr marL="342900" indent="-342900">
              <a:buAutoNum type="arabicPeriod"/>
            </a:pPr>
            <a:r>
              <a:rPr lang="en-US" sz="3600" dirty="0" smtClean="0"/>
              <a:t>Avoid crashes</a:t>
            </a:r>
          </a:p>
          <a:p>
            <a:pPr marL="342900" indent="-342900">
              <a:buAutoNum type="arabicPeriod"/>
            </a:pPr>
            <a:r>
              <a:rPr lang="en-US" sz="3600" dirty="0" smtClean="0"/>
              <a:t>Stay in the playpen</a:t>
            </a:r>
          </a:p>
          <a:p>
            <a:pPr marL="342900" indent="-342900">
              <a:buAutoNum type="arabicPeriod"/>
            </a:pPr>
            <a:r>
              <a:rPr lang="en-US" sz="3600" dirty="0" smtClean="0"/>
              <a:t>Move continuously</a:t>
            </a:r>
          </a:p>
        </p:txBody>
      </p:sp>
      <p:sp>
        <p:nvSpPr>
          <p:cNvPr id="3" name="Smiley Face 2"/>
          <p:cNvSpPr/>
          <p:nvPr/>
        </p:nvSpPr>
        <p:spPr>
          <a:xfrm>
            <a:off x="1876504" y="5202988"/>
            <a:ext cx="598398" cy="625351"/>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p:cNvSpPr txBox="1"/>
          <p:nvPr/>
        </p:nvSpPr>
        <p:spPr>
          <a:xfrm>
            <a:off x="3883006" y="5974962"/>
            <a:ext cx="3869393" cy="1015663"/>
          </a:xfrm>
          <a:prstGeom prst="rect">
            <a:avLst/>
          </a:prstGeom>
          <a:noFill/>
        </p:spPr>
        <p:txBody>
          <a:bodyPr wrap="none" rtlCol="0">
            <a:spAutoFit/>
          </a:bodyPr>
          <a:lstStyle/>
          <a:p>
            <a:pPr algn="ctr"/>
            <a:r>
              <a:rPr lang="en-US" sz="2000" dirty="0" smtClean="0"/>
              <a:t>Thank you!</a:t>
            </a:r>
          </a:p>
          <a:p>
            <a:r>
              <a:rPr lang="en-US" sz="2000" dirty="0">
                <a:hlinkClick r:id="rId2"/>
              </a:rPr>
              <a:t>https://</a:t>
            </a:r>
            <a:r>
              <a:rPr lang="en-US" sz="2000" dirty="0" smtClean="0">
                <a:hlinkClick r:id="rId2"/>
              </a:rPr>
              <a:t>github.com/vdalal/lego-ev3</a:t>
            </a:r>
            <a:endParaRPr lang="en-US" sz="2000" dirty="0" smtClean="0"/>
          </a:p>
          <a:p>
            <a:endParaRPr lang="en-US" sz="2000" dirty="0"/>
          </a:p>
        </p:txBody>
      </p:sp>
    </p:spTree>
    <p:extLst>
      <p:ext uri="{BB962C8B-B14F-4D97-AF65-F5344CB8AC3E}">
        <p14:creationId xmlns:p14="http://schemas.microsoft.com/office/powerpoint/2010/main" val="1054351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9" name="Content Placeholder 18"/>
          <p:cNvGraphicFramePr>
            <a:graphicFrameLocks noGrp="1"/>
          </p:cNvGraphicFramePr>
          <p:nvPr>
            <p:ph idx="1"/>
            <p:extLst>
              <p:ext uri="{D42A27DB-BD31-4B8C-83A1-F6EECF244321}">
                <p14:modId xmlns:p14="http://schemas.microsoft.com/office/powerpoint/2010/main" val="35138535"/>
              </p:ext>
            </p:extLst>
          </p:nvPr>
        </p:nvGraphicFramePr>
        <p:xfrm>
          <a:off x="1174957" y="1083826"/>
          <a:ext cx="10810239" cy="5324928"/>
        </p:xfrm>
        <a:graphic>
          <a:graphicData uri="http://schemas.openxmlformats.org/drawingml/2006/table">
            <a:tbl>
              <a:tblPr/>
              <a:tblGrid>
                <a:gridCol w="1368604"/>
                <a:gridCol w="6444566"/>
                <a:gridCol w="2997069"/>
              </a:tblGrid>
              <a:tr h="0">
                <a:tc>
                  <a:txBody>
                    <a:bodyPr/>
                    <a:lstStyle/>
                    <a:p>
                      <a:pPr algn="ctr" rtl="0" fontAlgn="t">
                        <a:spcBef>
                          <a:spcPts val="0"/>
                        </a:spcBef>
                        <a:spcAft>
                          <a:spcPts val="0"/>
                        </a:spcAft>
                      </a:pPr>
                      <a:r>
                        <a:rPr lang="en-US" sz="1200" b="1" i="0" u="none" strike="noStrike">
                          <a:solidFill>
                            <a:srgbClr val="000000"/>
                          </a:solidFill>
                          <a:effectLst/>
                          <a:latin typeface="Arial" charset="0"/>
                        </a:rPr>
                        <a:t>Week</a:t>
                      </a:r>
                      <a:endParaRPr lang="en-US" sz="120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effectLst/>
                          <a:latin typeface="Arial" charset="0"/>
                        </a:rPr>
                        <a:t>Plan</a:t>
                      </a:r>
                      <a:endParaRPr lang="en-US" sz="120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effectLst/>
                          <a:latin typeface="Arial" charset="0"/>
                        </a:rPr>
                        <a:t>Comments</a:t>
                      </a:r>
                      <a:endParaRPr lang="en-US" sz="120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27719">
                <a:tc>
                  <a:txBody>
                    <a:bodyPr/>
                    <a:lstStyle/>
                    <a:p>
                      <a:pPr algn="ctr" rtl="0" fontAlgn="t">
                        <a:spcBef>
                          <a:spcPts val="0"/>
                        </a:spcBef>
                        <a:spcAft>
                          <a:spcPts val="0"/>
                        </a:spcAft>
                      </a:pPr>
                      <a:r>
                        <a:rPr lang="nl-NL" sz="1200" b="0" i="0" u="none" strike="noStrike" dirty="0">
                          <a:solidFill>
                            <a:srgbClr val="000000"/>
                          </a:solidFill>
                          <a:effectLst/>
                          <a:latin typeface="Arial" charset="0"/>
                        </a:rPr>
                        <a:t>Week #3</a:t>
                      </a:r>
                      <a:endParaRPr lang="nl-NL" sz="1200" dirty="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Discuss Goal(s) - </a:t>
                      </a:r>
                      <a:r>
                        <a:rPr lang="en-US" sz="1200" b="0" i="0" u="none" strike="noStrike" dirty="0" smtClean="0">
                          <a:solidFill>
                            <a:srgbClr val="000000"/>
                          </a:solidFill>
                          <a:effectLst/>
                          <a:latin typeface="Arial" charset="0"/>
                        </a:rPr>
                        <a:t>Session </a:t>
                      </a:r>
                      <a:r>
                        <a:rPr lang="en-US" sz="1200" b="0" i="0" u="none" strike="noStrike" dirty="0">
                          <a:solidFill>
                            <a:srgbClr val="000000"/>
                          </a:solidFill>
                          <a:effectLst/>
                          <a:latin typeface="Arial" charset="0"/>
                        </a:rPr>
                        <a:t>goals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Add ONE sensor e.g. light sensor</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Stay within boundary</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Stop at line boundary, turn back/around</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Challenge</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Kill switch: Touch Sensor</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Display: END</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Sound: Make sound #2 for 3 secs</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Move back slowly</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Review Goal(s)</a:t>
                      </a: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charset="0"/>
                        <a:buChar char="•"/>
                      </a:pPr>
                      <a:r>
                        <a:rPr lang="en-US" sz="1200" b="0" i="0" u="none" strike="noStrike">
                          <a:solidFill>
                            <a:srgbClr val="000000"/>
                          </a:solidFill>
                          <a:effectLst/>
                          <a:latin typeface="Arial" charset="0"/>
                        </a:rPr>
                        <a:t>Challenge</a:t>
                      </a:r>
                    </a:p>
                    <a:p>
                      <a:pPr marL="742950" lvl="1" indent="-285750" rtl="0" fontAlgn="base">
                        <a:spcBef>
                          <a:spcPts val="0"/>
                        </a:spcBef>
                        <a:spcAft>
                          <a:spcPts val="0"/>
                        </a:spcAft>
                        <a:buFont typeface="Arial" charset="0"/>
                        <a:buChar char="•"/>
                      </a:pPr>
                      <a:r>
                        <a:rPr lang="en-US" sz="1200" b="0" i="0" u="none" strike="noStrike">
                          <a:solidFill>
                            <a:srgbClr val="000000"/>
                          </a:solidFill>
                          <a:effectLst/>
                          <a:latin typeface="Arial" charset="0"/>
                        </a:rPr>
                        <a:t>based on discussion with students</a:t>
                      </a: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9289">
                <a:tc>
                  <a:txBody>
                    <a:bodyPr/>
                    <a:lstStyle/>
                    <a:p>
                      <a:pPr algn="ctr" rtl="0" fontAlgn="t">
                        <a:spcBef>
                          <a:spcPts val="0"/>
                        </a:spcBef>
                        <a:spcAft>
                          <a:spcPts val="0"/>
                        </a:spcAft>
                      </a:pPr>
                      <a:r>
                        <a:rPr lang="nl-NL" sz="1200" b="0" i="0" u="none" strike="noStrike" dirty="0">
                          <a:solidFill>
                            <a:srgbClr val="000000"/>
                          </a:solidFill>
                          <a:effectLst/>
                          <a:latin typeface="Arial" charset="0"/>
                        </a:rPr>
                        <a:t>Week #4</a:t>
                      </a:r>
                      <a:endParaRPr lang="nl-NL" sz="1200" dirty="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Discuss Goal(s) - </a:t>
                      </a:r>
                      <a:r>
                        <a:rPr lang="en-US" sz="1200" b="0" i="0" u="none" strike="noStrike" baseline="0" dirty="0" smtClean="0">
                          <a:solidFill>
                            <a:srgbClr val="000000"/>
                          </a:solidFill>
                          <a:effectLst/>
                          <a:latin typeface="Arial" charset="0"/>
                        </a:rPr>
                        <a:t>S</a:t>
                      </a:r>
                      <a:r>
                        <a:rPr lang="en-US" sz="1200" b="0" i="0" u="none" strike="noStrike" dirty="0" smtClean="0">
                          <a:solidFill>
                            <a:srgbClr val="000000"/>
                          </a:solidFill>
                          <a:effectLst/>
                          <a:latin typeface="Arial" charset="0"/>
                        </a:rPr>
                        <a:t>ession </a:t>
                      </a:r>
                      <a:r>
                        <a:rPr lang="en-US" sz="1200" b="0" i="0" u="none" strike="noStrike" dirty="0">
                          <a:solidFill>
                            <a:srgbClr val="000000"/>
                          </a:solidFill>
                          <a:effectLst/>
                          <a:latin typeface="Arial" charset="0"/>
                        </a:rPr>
                        <a:t>goals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Program</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Challenge</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Simulate a traffic light</a:t>
                      </a:r>
                    </a:p>
                    <a:p>
                      <a:pPr marL="1143000" lvl="2" indent="-228600" rtl="0" fontAlgn="base">
                        <a:spcBef>
                          <a:spcPts val="0"/>
                        </a:spcBef>
                        <a:spcAft>
                          <a:spcPts val="0"/>
                        </a:spcAft>
                        <a:buFont typeface="Arial" charset="0"/>
                        <a:buChar char="•"/>
                      </a:pPr>
                      <a:r>
                        <a:rPr lang="en-US" sz="1200" b="0" i="0" u="none" strike="noStrike" dirty="0">
                          <a:solidFill>
                            <a:srgbClr val="000000"/>
                          </a:solidFill>
                          <a:effectLst/>
                          <a:latin typeface="Arial" charset="0"/>
                        </a:rPr>
                        <a:t>Stop &amp; Start</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Catchup</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Challenge:</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Stop at line, turn back/around</a:t>
                      </a: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charset="0"/>
                        </a:rPr>
                        <a:t>Challenge</a:t>
                      </a:r>
                      <a:endParaRPr lang="en-US" sz="1200">
                        <a:effectLst/>
                      </a:endParaRPr>
                    </a:p>
                    <a:p>
                      <a:pPr rtl="0" fontAlgn="base">
                        <a:spcBef>
                          <a:spcPts val="0"/>
                        </a:spcBef>
                        <a:spcAft>
                          <a:spcPts val="0"/>
                        </a:spcAft>
                        <a:buFont typeface="Arial" charset="0"/>
                        <a:buChar char="•"/>
                      </a:pPr>
                      <a:r>
                        <a:rPr lang="en-US" sz="1200" b="0" i="0" u="none" strike="noStrike">
                          <a:solidFill>
                            <a:srgbClr val="000000"/>
                          </a:solidFill>
                          <a:effectLst/>
                          <a:latin typeface="Arial" charset="0"/>
                        </a:rPr>
                        <a:t>based on discussion with students</a:t>
                      </a: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1423">
                <a:tc>
                  <a:txBody>
                    <a:bodyPr/>
                    <a:lstStyle/>
                    <a:p>
                      <a:pPr algn="ctr" rtl="0" fontAlgn="t">
                        <a:spcBef>
                          <a:spcPts val="0"/>
                        </a:spcBef>
                        <a:spcAft>
                          <a:spcPts val="0"/>
                        </a:spcAft>
                      </a:pPr>
                      <a:r>
                        <a:rPr lang="nl-NL" sz="1200" b="0" i="0" u="none" strike="noStrike" dirty="0">
                          <a:solidFill>
                            <a:srgbClr val="000000"/>
                          </a:solidFill>
                          <a:effectLst/>
                          <a:latin typeface="Arial" charset="0"/>
                        </a:rPr>
                        <a:t>Week #5</a:t>
                      </a:r>
                      <a:endParaRPr lang="nl-NL" sz="1200" dirty="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Discuss Goal(s) - </a:t>
                      </a:r>
                      <a:r>
                        <a:rPr lang="en-US" sz="1200" b="0" i="0" u="none" strike="noStrike" dirty="0" smtClean="0">
                          <a:solidFill>
                            <a:srgbClr val="000000"/>
                          </a:solidFill>
                          <a:effectLst/>
                          <a:latin typeface="Arial" charset="0"/>
                        </a:rPr>
                        <a:t>Session </a:t>
                      </a:r>
                      <a:r>
                        <a:rPr lang="en-US" sz="1200" b="0" i="0" u="none" strike="noStrike" dirty="0">
                          <a:solidFill>
                            <a:srgbClr val="000000"/>
                          </a:solidFill>
                          <a:effectLst/>
                          <a:latin typeface="Arial" charset="0"/>
                        </a:rPr>
                        <a:t>goals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Program</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Demo!</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Catchup</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Challenge</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Stop at line, turn back/around</a:t>
                      </a:r>
                    </a:p>
                    <a:p>
                      <a:pPr marL="742950" lvl="1" indent="-285750" rtl="0" fontAlgn="base">
                        <a:spcBef>
                          <a:spcPts val="0"/>
                        </a:spcBef>
                        <a:spcAft>
                          <a:spcPts val="0"/>
                        </a:spcAft>
                        <a:buFont typeface="Arial" charset="0"/>
                        <a:buChar char="•"/>
                      </a:pPr>
                      <a:r>
                        <a:rPr lang="en-US" sz="1200" b="0" i="0" u="none" strike="noStrike" dirty="0">
                          <a:solidFill>
                            <a:srgbClr val="000000"/>
                          </a:solidFill>
                          <a:effectLst/>
                          <a:latin typeface="Arial" charset="0"/>
                        </a:rPr>
                        <a:t>Autonomous driving</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Review Session Goal(s)</a:t>
                      </a:r>
                    </a:p>
                    <a:p>
                      <a:pPr rtl="0" fontAlgn="base">
                        <a:spcBef>
                          <a:spcPts val="0"/>
                        </a:spcBef>
                        <a:spcAft>
                          <a:spcPts val="0"/>
                        </a:spcAft>
                        <a:buFont typeface="Arial" charset="0"/>
                        <a:buChar char="•"/>
                      </a:pPr>
                      <a:r>
                        <a:rPr lang="en-US" sz="1200" b="0" i="0" u="none" strike="noStrike" dirty="0">
                          <a:solidFill>
                            <a:srgbClr val="000000"/>
                          </a:solidFill>
                          <a:effectLst/>
                          <a:latin typeface="Arial" charset="0"/>
                        </a:rPr>
                        <a:t>Inventory the kits</a:t>
                      </a: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r>
                        <a:rPr lang="en-US" sz="1200" dirty="0">
                          <a:effectLst/>
                        </a:rPr>
                        <a:t/>
                      </a:r>
                      <a:br>
                        <a:rPr lang="en-US" sz="1200" dirty="0">
                          <a:effectLst/>
                        </a:rPr>
                      </a:br>
                      <a:endParaRPr lang="en-US" sz="1200" dirty="0">
                        <a:effectLst/>
                      </a:endParaRPr>
                    </a:p>
                  </a:txBody>
                  <a:tcPr marL="25536" marR="25536" marT="25536" marB="255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Title 1"/>
          <p:cNvSpPr>
            <a:spLocks noGrp="1"/>
          </p:cNvSpPr>
          <p:nvPr>
            <p:ph type="title"/>
          </p:nvPr>
        </p:nvSpPr>
        <p:spPr>
          <a:xfrm>
            <a:off x="825062" y="-241737"/>
            <a:ext cx="10515600" cy="1325563"/>
          </a:xfrm>
          <a:prstGeom prst="ellipse">
            <a:avLst/>
          </a:prstGeom>
        </p:spPr>
        <p:txBody>
          <a:bodyPr vert="horz" lIns="91440" tIns="45720" rIns="91440" bIns="45720" rtlCol="0" anchor="ctr">
            <a:normAutofit/>
          </a:bodyPr>
          <a:lstStyle/>
          <a:p>
            <a:pPr algn="ctr"/>
            <a:r>
              <a:rPr lang="en-US" sz="3600" dirty="0" smtClean="0"/>
              <a:t>Rough Class Schedule &amp; Plan </a:t>
            </a:r>
            <a:r>
              <a:rPr lang="mr-IN" sz="3600" dirty="0" smtClean="0"/>
              <a:t>–</a:t>
            </a:r>
            <a:r>
              <a:rPr lang="en-US" sz="3600" dirty="0" smtClean="0"/>
              <a:t> (2)</a:t>
            </a:r>
            <a:endParaRPr lang="en-US" sz="3600" kern="1200" dirty="0">
              <a:solidFill>
                <a:schemeClr val="tx1"/>
              </a:solidFill>
            </a:endParaRPr>
          </a:p>
        </p:txBody>
      </p:sp>
      <p:sp>
        <p:nvSpPr>
          <p:cNvPr id="7"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
        <p:nvSpPr>
          <p:cNvPr id="20"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1" name="Rectangle 20"/>
          <p:cNvSpPr/>
          <p:nvPr/>
        </p:nvSpPr>
        <p:spPr>
          <a:xfrm>
            <a:off x="2435650" y="591014"/>
            <a:ext cx="7300380" cy="261610"/>
          </a:xfrm>
          <a:prstGeom prst="rect">
            <a:avLst/>
          </a:prstGeom>
        </p:spPr>
        <p:txBody>
          <a:bodyPr wrap="square">
            <a:spAutoFit/>
          </a:bodyPr>
          <a:lstStyle/>
          <a:p>
            <a:r>
              <a:rPr lang="en-US" sz="1100" dirty="0" smtClean="0">
                <a:hlinkClick r:id="rId2"/>
              </a:rPr>
              <a:t>Reference: https</a:t>
            </a:r>
            <a:r>
              <a:rPr lang="en-US" sz="1100" dirty="0">
                <a:hlinkClick r:id="rId2"/>
              </a:rPr>
              <a:t>://</a:t>
            </a:r>
            <a:r>
              <a:rPr lang="en-US" sz="1100" dirty="0" smtClean="0">
                <a:hlinkClick r:id="rId2"/>
              </a:rPr>
              <a:t>docs.google.com/document/d/1ODXoy8ChpRAfU1ifJo9y75IHdOogI4xekYyTUXGOlkM/edit</a:t>
            </a:r>
            <a:endParaRPr lang="en-US" sz="1100" dirty="0"/>
          </a:p>
        </p:txBody>
      </p:sp>
    </p:spTree>
    <p:extLst>
      <p:ext uri="{BB962C8B-B14F-4D97-AF65-F5344CB8AC3E}">
        <p14:creationId xmlns:p14="http://schemas.microsoft.com/office/powerpoint/2010/main" val="1837328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0133" y="1109711"/>
            <a:ext cx="9144000" cy="2387600"/>
          </a:xfrm>
        </p:spPr>
        <p:txBody>
          <a:bodyPr/>
          <a:lstStyle/>
          <a:p>
            <a:r>
              <a:rPr lang="en-US" dirty="0" smtClean="0"/>
              <a:t>EV3 Brick</a:t>
            </a:r>
            <a:endParaRPr lang="en-US" dirty="0"/>
          </a:p>
        </p:txBody>
      </p:sp>
      <p:sp>
        <p:nvSpPr>
          <p:cNvPr id="4"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grpSp>
        <p:nvGrpSpPr>
          <p:cNvPr id="5" name="Group 4"/>
          <p:cNvGrpSpPr/>
          <p:nvPr/>
        </p:nvGrpSpPr>
        <p:grpSpPr>
          <a:xfrm>
            <a:off x="696726" y="821021"/>
            <a:ext cx="1071564" cy="510610"/>
            <a:chOff x="2171700" y="3167408"/>
            <a:chExt cx="1071564" cy="510610"/>
          </a:xfrm>
        </p:grpSpPr>
        <p:grpSp>
          <p:nvGrpSpPr>
            <p:cNvPr id="6" name="Group 5"/>
            <p:cNvGrpSpPr/>
            <p:nvPr/>
          </p:nvGrpSpPr>
          <p:grpSpPr>
            <a:xfrm>
              <a:off x="2245516" y="3544665"/>
              <a:ext cx="509591" cy="133353"/>
              <a:chOff x="2300288" y="4081460"/>
              <a:chExt cx="509591" cy="133353"/>
            </a:xfrm>
          </p:grpSpPr>
          <p:sp>
            <p:nvSpPr>
              <p:cNvPr id="15" name="Oval 1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245516" y="3167408"/>
              <a:ext cx="509591" cy="133353"/>
              <a:chOff x="2300288" y="4081460"/>
              <a:chExt cx="509591" cy="133353"/>
            </a:xfrm>
          </p:grpSpPr>
          <p:sp>
            <p:nvSpPr>
              <p:cNvPr id="13" name="Oval 1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 name="Straight Connector 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6908041">
            <a:off x="3909587" y="989408"/>
            <a:ext cx="1071564" cy="510610"/>
            <a:chOff x="2171700" y="3167408"/>
            <a:chExt cx="1071564" cy="510610"/>
          </a:xfrm>
        </p:grpSpPr>
        <p:grpSp>
          <p:nvGrpSpPr>
            <p:cNvPr id="42" name="Group 41"/>
            <p:cNvGrpSpPr/>
            <p:nvPr/>
          </p:nvGrpSpPr>
          <p:grpSpPr>
            <a:xfrm>
              <a:off x="2245516" y="3544665"/>
              <a:ext cx="509591" cy="133353"/>
              <a:chOff x="2300288" y="4081460"/>
              <a:chExt cx="509591" cy="133353"/>
            </a:xfrm>
          </p:grpSpPr>
          <p:sp>
            <p:nvSpPr>
              <p:cNvPr id="51" name="Oval 5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245516" y="3167408"/>
              <a:ext cx="509591" cy="133353"/>
              <a:chOff x="2300288" y="4081460"/>
              <a:chExt cx="509591" cy="133353"/>
            </a:xfrm>
          </p:grpSpPr>
          <p:sp>
            <p:nvSpPr>
              <p:cNvPr id="49" name="Oval 48"/>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46" name="Straight Connector 45"/>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rot="20750181">
            <a:off x="744351" y="3795968"/>
            <a:ext cx="1071564" cy="510610"/>
            <a:chOff x="2171700" y="3167408"/>
            <a:chExt cx="1071564" cy="510610"/>
          </a:xfrm>
        </p:grpSpPr>
        <p:grpSp>
          <p:nvGrpSpPr>
            <p:cNvPr id="54" name="Group 53"/>
            <p:cNvGrpSpPr/>
            <p:nvPr/>
          </p:nvGrpSpPr>
          <p:grpSpPr>
            <a:xfrm>
              <a:off x="2245516" y="3544665"/>
              <a:ext cx="509591" cy="133353"/>
              <a:chOff x="2300288" y="4081460"/>
              <a:chExt cx="509591" cy="133353"/>
            </a:xfrm>
          </p:grpSpPr>
          <p:sp>
            <p:nvSpPr>
              <p:cNvPr id="63" name="Oval 6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2245516" y="3167408"/>
              <a:ext cx="509591" cy="133353"/>
              <a:chOff x="2300288" y="4081460"/>
              <a:chExt cx="509591" cy="133353"/>
            </a:xfrm>
          </p:grpSpPr>
          <p:sp>
            <p:nvSpPr>
              <p:cNvPr id="61" name="Oval 60"/>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ounded Rectangle 55"/>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8" name="Straight Connector 57"/>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rot="3413051">
            <a:off x="8391657" y="877058"/>
            <a:ext cx="1071564" cy="510610"/>
            <a:chOff x="2171700" y="3167408"/>
            <a:chExt cx="1071564" cy="510610"/>
          </a:xfrm>
        </p:grpSpPr>
        <p:grpSp>
          <p:nvGrpSpPr>
            <p:cNvPr id="66" name="Group 65"/>
            <p:cNvGrpSpPr/>
            <p:nvPr/>
          </p:nvGrpSpPr>
          <p:grpSpPr>
            <a:xfrm>
              <a:off x="2245516" y="3544665"/>
              <a:ext cx="509591" cy="133353"/>
              <a:chOff x="2300288" y="4081460"/>
              <a:chExt cx="509591" cy="133353"/>
            </a:xfrm>
          </p:grpSpPr>
          <p:sp>
            <p:nvSpPr>
              <p:cNvPr id="75" name="Oval 7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2245516" y="3167408"/>
              <a:ext cx="509591" cy="133353"/>
              <a:chOff x="2300288" y="4081460"/>
              <a:chExt cx="509591" cy="133353"/>
            </a:xfrm>
          </p:grpSpPr>
          <p:sp>
            <p:nvSpPr>
              <p:cNvPr id="73" name="Oval 72"/>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ounded Rectangle 67"/>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0" name="Straight Connector 69"/>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rot="17528669">
            <a:off x="2420751" y="5483740"/>
            <a:ext cx="1071564" cy="510610"/>
            <a:chOff x="2171700" y="3167408"/>
            <a:chExt cx="1071564" cy="510610"/>
          </a:xfrm>
        </p:grpSpPr>
        <p:grpSp>
          <p:nvGrpSpPr>
            <p:cNvPr id="78" name="Group 77"/>
            <p:cNvGrpSpPr/>
            <p:nvPr/>
          </p:nvGrpSpPr>
          <p:grpSpPr>
            <a:xfrm>
              <a:off x="2245516" y="3544665"/>
              <a:ext cx="509591" cy="133353"/>
              <a:chOff x="2300288" y="4081460"/>
              <a:chExt cx="509591" cy="133353"/>
            </a:xfrm>
          </p:grpSpPr>
          <p:sp>
            <p:nvSpPr>
              <p:cNvPr id="87" name="Oval 86"/>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2245516" y="3167408"/>
              <a:ext cx="509591" cy="133353"/>
              <a:chOff x="2300288" y="4081460"/>
              <a:chExt cx="509591" cy="133353"/>
            </a:xfrm>
          </p:grpSpPr>
          <p:sp>
            <p:nvSpPr>
              <p:cNvPr id="85" name="Oval 84"/>
              <p:cNvSpPr/>
              <p:nvPr/>
            </p:nvSpPr>
            <p:spPr>
              <a:xfrm>
                <a:off x="2300288" y="4086225"/>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595567" y="4081460"/>
                <a:ext cx="214312" cy="128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ounded Rectangle 79"/>
            <p:cNvSpPr/>
            <p:nvPr/>
          </p:nvSpPr>
          <p:spPr>
            <a:xfrm>
              <a:off x="2171700" y="3249394"/>
              <a:ext cx="657225"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758677" y="3293969"/>
              <a:ext cx="185738" cy="26159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2" name="Straight Connector 81"/>
            <p:cNvCxnSpPr/>
            <p:nvPr/>
          </p:nvCxnSpPr>
          <p:spPr>
            <a:xfrm flipV="1">
              <a:off x="2944415" y="3167408"/>
              <a:ext cx="213123" cy="1333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44415" y="3420845"/>
              <a:ext cx="298849" cy="6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940844" y="3558953"/>
              <a:ext cx="228600" cy="642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7806050" y="4323297"/>
            <a:ext cx="1300262" cy="1930864"/>
            <a:chOff x="9570979" y="1888397"/>
            <a:chExt cx="1618025" cy="2695489"/>
          </a:xfrm>
        </p:grpSpPr>
        <p:sp>
          <p:nvSpPr>
            <p:cNvPr id="92" name="Arc 91"/>
            <p:cNvSpPr/>
            <p:nvPr/>
          </p:nvSpPr>
          <p:spPr>
            <a:xfrm rot="20688790" flipH="1">
              <a:off x="10324839" y="275280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9570979" y="1888397"/>
              <a:ext cx="1618025" cy="2695489"/>
              <a:chOff x="9570979" y="1888397"/>
              <a:chExt cx="1618025" cy="2695489"/>
            </a:xfrm>
          </p:grpSpPr>
          <p:sp>
            <p:nvSpPr>
              <p:cNvPr id="31" name="Arc 30"/>
              <p:cNvSpPr/>
              <p:nvPr/>
            </p:nvSpPr>
            <p:spPr>
              <a:xfrm>
                <a:off x="9840125" y="1888397"/>
                <a:ext cx="726850" cy="774995"/>
              </a:xfrm>
              <a:prstGeom prst="arc">
                <a:avLst/>
              </a:prstGeom>
              <a:noFill/>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20688790" flipH="1">
                <a:off x="10180400" y="2806298"/>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20688790" flipH="1">
                <a:off x="10241896" y="2781815"/>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20688790" flipH="1">
                <a:off x="10303392" y="2767579"/>
                <a:ext cx="822835" cy="588963"/>
              </a:xfrm>
              <a:prstGeom prst="arc">
                <a:avLst>
                  <a:gd name="adj1" fmla="val 15822186"/>
                  <a:gd name="adj2" fmla="val 3"/>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ounded Rectangle 29"/>
              <p:cNvSpPr/>
              <p:nvPr/>
            </p:nvSpPr>
            <p:spPr>
              <a:xfrm>
                <a:off x="9910922" y="2242747"/>
                <a:ext cx="1278082" cy="571923"/>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076757" y="2304867"/>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698924" y="2290490"/>
                <a:ext cx="406623" cy="451028"/>
              </a:xfrm>
              <a:prstGeom prst="ellipse">
                <a:avLst/>
              </a:prstGeom>
              <a:solidFill>
                <a:srgbClr val="FF0000"/>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9570979" y="3100511"/>
                <a:ext cx="1407791" cy="1229519"/>
              </a:xfrm>
              <a:prstGeom prst="roundRect">
                <a:avLst/>
              </a:prstGeom>
              <a:solidFill>
                <a:schemeClr val="tx1">
                  <a:lumMod val="75000"/>
                  <a:lumOff val="2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p:cNvSpPr/>
              <p:nvPr/>
            </p:nvSpPr>
            <p:spPr>
              <a:xfrm>
                <a:off x="10449103" y="3223198"/>
                <a:ext cx="421521" cy="393772"/>
              </a:xfrm>
              <a:prstGeom prst="arc">
                <a:avLst>
                  <a:gd name="adj1" fmla="val 10656221"/>
                  <a:gd name="adj2" fmla="val 0"/>
                </a:avLst>
              </a:prstGeom>
              <a:solidFill>
                <a:schemeClr val="bg1">
                  <a:lumMod val="95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a:stCxn id="34" idx="1"/>
              </p:cNvCxnSpPr>
              <p:nvPr/>
            </p:nvCxnSpPr>
            <p:spPr>
              <a:xfrm flipV="1">
                <a:off x="10659864" y="3276596"/>
                <a:ext cx="110498" cy="1434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840125" y="3223198"/>
                <a:ext cx="143984" cy="876956"/>
              </a:xfrm>
              <a:prstGeom prst="rect">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Bevel 37"/>
              <p:cNvSpPr/>
              <p:nvPr/>
            </p:nvSpPr>
            <p:spPr>
              <a:xfrm>
                <a:off x="10089615" y="3551326"/>
                <a:ext cx="712217" cy="586572"/>
              </a:xfrm>
              <a:prstGeom prst="bevel">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nut 38"/>
              <p:cNvSpPr/>
              <p:nvPr/>
            </p:nvSpPr>
            <p:spPr>
              <a:xfrm>
                <a:off x="10117623" y="3276596"/>
                <a:ext cx="253939" cy="216159"/>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ounded Rectangle 39"/>
              <p:cNvSpPr/>
              <p:nvPr/>
            </p:nvSpPr>
            <p:spPr>
              <a:xfrm rot="1106003">
                <a:off x="9840125" y="4330030"/>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rot="878193">
                <a:off x="10388636" y="4354616"/>
                <a:ext cx="434749" cy="22927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7" name="Group 106"/>
          <p:cNvGrpSpPr/>
          <p:nvPr/>
        </p:nvGrpSpPr>
        <p:grpSpPr>
          <a:xfrm>
            <a:off x="10560246" y="3667457"/>
            <a:ext cx="762000" cy="2590394"/>
            <a:chOff x="11341100" y="2044700"/>
            <a:chExt cx="762000" cy="2590394"/>
          </a:xfrm>
        </p:grpSpPr>
        <p:sp>
          <p:nvSpPr>
            <p:cNvPr id="95" name="Rounded Rectangle 94"/>
            <p:cNvSpPr/>
            <p:nvPr/>
          </p:nvSpPr>
          <p:spPr>
            <a:xfrm>
              <a:off x="11341100" y="2044700"/>
              <a:ext cx="762000" cy="2590394"/>
            </a:xfrm>
            <a:prstGeom prst="roundRect">
              <a:avLst/>
            </a:prstGeom>
            <a:solidFill>
              <a:schemeClr val="accent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a:off x="11341100" y="23035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11590876" y="2744603"/>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11376751" y="3384311"/>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11590876" y="3647330"/>
              <a:ext cx="381000" cy="212493"/>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a:off x="11376053" y="31256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11541153" y="4357504"/>
              <a:ext cx="418023" cy="110618"/>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1364940" y="4018011"/>
              <a:ext cx="381000" cy="212493"/>
            </a:xfrm>
            <a:prstGeom prst="round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11667882" y="2111405"/>
              <a:ext cx="381000" cy="152400"/>
            </a:xfrm>
            <a:prstGeom prst="roundRect">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1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59633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520" y="-132080"/>
            <a:ext cx="10515600" cy="1325563"/>
          </a:xfrm>
        </p:spPr>
        <p:txBody>
          <a:bodyPr/>
          <a:lstStyle/>
          <a:p>
            <a:r>
              <a:rPr lang="en-US" dirty="0" smtClean="0"/>
              <a:t>EV3 Elements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999" y="903539"/>
            <a:ext cx="8069721" cy="5781040"/>
          </a:xfrm>
        </p:spPr>
      </p:pic>
      <p:sp>
        <p:nvSpPr>
          <p:cNvPr id="5"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1589114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91440"/>
            <a:ext cx="10515600" cy="1325563"/>
          </a:xfrm>
        </p:spPr>
        <p:txBody>
          <a:bodyPr/>
          <a:lstStyle/>
          <a:p>
            <a:r>
              <a:rPr lang="en-US" dirty="0" smtClean="0"/>
              <a:t>EV3 Buttons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032" y="995658"/>
            <a:ext cx="9321936" cy="5862342"/>
          </a:xfrm>
        </p:spPr>
      </p:pic>
      <p:sp>
        <p:nvSpPr>
          <p:cNvPr id="8" name="Footer Placeholder 3"/>
          <p:cNvSpPr>
            <a:spLocks noGrp="1"/>
          </p:cNvSpPr>
          <p:nvPr>
            <p:ph type="ftr" sz="quarter" idx="11"/>
          </p:nvPr>
        </p:nvSpPr>
        <p:spPr>
          <a:xfrm>
            <a:off x="4125309" y="6684579"/>
            <a:ext cx="3667991" cy="173421"/>
          </a:xfrm>
        </p:spPr>
        <p:txBody>
          <a:bodyPr/>
          <a:lstStyle/>
          <a:p>
            <a:r>
              <a:rPr lang="en-US" sz="1000" dirty="0" smtClean="0"/>
              <a:t>Copyright </a:t>
            </a:r>
            <a:r>
              <a:rPr lang="en-US" sz="1000" smtClean="0"/>
              <a:t>© Vasu Dalal</a:t>
            </a:r>
            <a:endParaRPr lang="en-US" sz="1000" dirty="0"/>
          </a:p>
        </p:txBody>
      </p:sp>
    </p:spTree>
    <p:extLst>
      <p:ext uri="{BB962C8B-B14F-4D97-AF65-F5344CB8AC3E}">
        <p14:creationId xmlns:p14="http://schemas.microsoft.com/office/powerpoint/2010/main" val="5244212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2811</TotalTime>
  <Words>1491</Words>
  <Application>Microsoft Macintosh PowerPoint</Application>
  <PresentationFormat>Widescreen</PresentationFormat>
  <Paragraphs>410</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Calibri</vt:lpstr>
      <vt:lpstr>Calibri Light</vt:lpstr>
      <vt:lpstr>Mangal</vt:lpstr>
      <vt:lpstr>Arial</vt:lpstr>
      <vt:lpstr>Office Theme</vt:lpstr>
      <vt:lpstr>Introduction to Lego EV3</vt:lpstr>
      <vt:lpstr>Intoductions</vt:lpstr>
      <vt:lpstr>Goal: Demo Day</vt:lpstr>
      <vt:lpstr>Session Goals</vt:lpstr>
      <vt:lpstr>Rough Class Schedule &amp; Plan – (1)</vt:lpstr>
      <vt:lpstr>Rough Class Schedule &amp; Plan – (2)</vt:lpstr>
      <vt:lpstr>EV3 Brick</vt:lpstr>
      <vt:lpstr>EV3 Elements</vt:lpstr>
      <vt:lpstr>EV3 Buttons</vt:lpstr>
      <vt:lpstr>EV3 Input &amp; Output Ports</vt:lpstr>
      <vt:lpstr>EV3 Motors</vt:lpstr>
      <vt:lpstr>EV3 Color Sensor</vt:lpstr>
      <vt:lpstr>EV3 Sensors &amp; Motors</vt:lpstr>
      <vt:lpstr>EV3 Connection to the laptop (or PC or Chromebook or Mac)</vt:lpstr>
      <vt:lpstr>Build Instructions</vt:lpstr>
      <vt:lpstr>Driving Base</vt:lpstr>
      <vt:lpstr>Driving Base</vt:lpstr>
      <vt:lpstr>Driving Base – Ultrasonic Sensor</vt:lpstr>
      <vt:lpstr>Driving Base – Color Sensor</vt:lpstr>
      <vt:lpstr>EV3 Programming App</vt:lpstr>
      <vt:lpstr>Green Palette = Action</vt:lpstr>
      <vt:lpstr>Orange Palette = Logic Control</vt:lpstr>
      <vt:lpstr>Yellow Palette = Sensor control</vt:lpstr>
      <vt:lpstr>Debug Environment</vt:lpstr>
      <vt:lpstr>Download code</vt:lpstr>
      <vt:lpstr>Run code</vt:lpstr>
      <vt:lpstr>Chrome Web Store (chrome.google.com/webstore/)</vt:lpstr>
      <vt:lpstr>Launch App</vt:lpstr>
      <vt:lpstr>FAQ</vt:lpstr>
      <vt:lpstr>Programming the Bot</vt:lpstr>
      <vt:lpstr>Basics: Action blocks</vt:lpstr>
      <vt:lpstr>Basics: Logic/Flow Control blocks</vt:lpstr>
      <vt:lpstr>Basics: Sensor blocks</vt:lpstr>
      <vt:lpstr>Pseudo Code</vt:lpstr>
      <vt:lpstr>Pseudo Code – (2)</vt:lpstr>
      <vt:lpstr>Discussion Topics</vt:lpstr>
      <vt:lpstr>Framework</vt:lpstr>
      <vt:lpstr>Step #1: Go Straight</vt:lpstr>
      <vt:lpstr>Step #2: Go Straight, Move Right</vt:lpstr>
      <vt:lpstr>(optional) Step #2: Go Straight, Turn 180</vt:lpstr>
      <vt:lpstr>Step #3: Object Detection – (1)</vt:lpstr>
      <vt:lpstr>Step #3: Switch Block, Object Detection – (2)</vt:lpstr>
      <vt:lpstr>Milestone #1: Detect &amp; Turn Right (Avoid)</vt:lpstr>
      <vt:lpstr>Milestone #1: Detect Object &amp; Turn Right (Avoid) - Code</vt:lpstr>
      <vt:lpstr>Step #4: White border Detection – (1)</vt:lpstr>
      <vt:lpstr>Step #4: White border Detection – (2)</vt:lpstr>
      <vt:lpstr>Milestone #2: Detect &amp; Avoid Object + Stay in Playpen</vt:lpstr>
      <vt:lpstr>Milestone #2: Detect &amp; Avoid Object + Stay in Playpen</vt:lpstr>
      <vt:lpstr>Milestone #2: Detect &amp; Avoid Object + Stay in Playpen</vt:lpstr>
      <vt:lpstr>Milestone #2: Detect &amp; Avoid Object + Stay in Playpen</vt:lpstr>
      <vt:lpstr>Demo Day Program</vt:lpstr>
      <vt:lpstr>Goal: Demo Day</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111</cp:revision>
  <dcterms:created xsi:type="dcterms:W3CDTF">2019-03-07T00:15:20Z</dcterms:created>
  <dcterms:modified xsi:type="dcterms:W3CDTF">2019-10-31T06:07:41Z</dcterms:modified>
</cp:coreProperties>
</file>